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4" r:id="rId5"/>
    <p:sldId id="258" r:id="rId6"/>
    <p:sldId id="261" r:id="rId7"/>
    <p:sldId id="262" r:id="rId8"/>
    <p:sldId id="271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1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7FAC1-C180-4A16-A0C0-F05B17F57087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F4682-69D3-4BD7-9949-7DC550C946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690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RRI in Spain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F7B54-0DD5-448F-9A4D-1AA6A092164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115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RRI in Spain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F7B54-0DD5-448F-9A4D-1AA6A092164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797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RRI in Spain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F7B54-0DD5-448F-9A4D-1AA6A092164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855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RRI in Spain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F7B54-0DD5-448F-9A4D-1AA6A092164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152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RRI in Spain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F7B54-0DD5-448F-9A4D-1AA6A092164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421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11375"/>
            <a:ext cx="9144000" cy="16224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4900" dirty="0" smtClean="0">
                <a:solidFill>
                  <a:schemeClr val="bg1"/>
                </a:solidFill>
                <a:latin typeface="Cambria" pitchFamily="18" charset="0"/>
              </a:rPr>
              <a:t>Laboratorio de Ideas</a:t>
            </a:r>
            <a:r>
              <a:rPr lang="es-ES" sz="4000" b="1" dirty="0" smtClean="0">
                <a:latin typeface="Cambria" pitchFamily="18" charset="0"/>
              </a:rPr>
              <a:t/>
            </a:r>
            <a:br>
              <a:rPr lang="es-ES" sz="4000" b="1" dirty="0" smtClean="0">
                <a:latin typeface="Cambria" pitchFamily="18" charset="0"/>
              </a:rPr>
            </a:br>
            <a:r>
              <a:rPr lang="es-ES" sz="1300" b="1" dirty="0" smtClean="0">
                <a:latin typeface="Cambria" pitchFamily="18" charset="0"/>
              </a:rPr>
              <a:t/>
            </a:r>
            <a:br>
              <a:rPr lang="es-ES" sz="1300" b="1" dirty="0" smtClean="0">
                <a:latin typeface="Cambria" pitchFamily="18" charset="0"/>
              </a:rPr>
            </a:b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smtClean="0">
                <a:solidFill>
                  <a:schemeClr val="bg1"/>
                </a:solidFill>
              </a:rPr>
              <a:t>Buenas Prácticas en RRI</a:t>
            </a:r>
            <a:r>
              <a:rPr lang="es-ES" sz="4800" i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endParaRPr lang="es-ES" sz="4800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743200"/>
          </a:xfrm>
        </p:spPr>
        <p:txBody>
          <a:bodyPr>
            <a:normAutofit/>
          </a:bodyPr>
          <a:lstStyle/>
          <a:p>
            <a:r>
              <a:rPr lang="es-ES" sz="4800" b="1" i="1" dirty="0" smtClean="0">
                <a:solidFill>
                  <a:schemeClr val="tx1"/>
                </a:solidFill>
                <a:latin typeface="+mj-lt"/>
              </a:rPr>
              <a:t>“RRI en acción”</a:t>
            </a:r>
            <a:endParaRPr lang="es-ES" sz="4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1800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es-ES" sz="1800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es-ES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Josep Carreras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Núria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Saladié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5" t="8982" r="84190" b="68682"/>
          <a:stretch>
            <a:fillRect/>
          </a:stretch>
        </p:blipFill>
        <p:spPr bwMode="auto">
          <a:xfrm>
            <a:off x="7546313" y="0"/>
            <a:ext cx="15976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R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1485628" cy="5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C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2891064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02120" y="29782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17B7D"/>
                </a:solidFill>
              </a:rPr>
              <a:t>Promising practices in Spain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1"/>
          <a:stretch/>
        </p:blipFill>
        <p:spPr>
          <a:xfrm>
            <a:off x="401867" y="1399606"/>
            <a:ext cx="6330373" cy="5200411"/>
          </a:xfrm>
          <a:prstGeom prst="rect">
            <a:avLst/>
          </a:prstGeom>
        </p:spPr>
      </p:pic>
      <p:sp>
        <p:nvSpPr>
          <p:cNvPr id="17" name="16 Lágrima"/>
          <p:cNvSpPr/>
          <p:nvPr/>
        </p:nvSpPr>
        <p:spPr>
          <a:xfrm rot="8138278">
            <a:off x="3146620" y="3443082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18 Llamada rectangular redondeada"/>
          <p:cNvSpPr/>
          <p:nvPr/>
        </p:nvSpPr>
        <p:spPr>
          <a:xfrm>
            <a:off x="1387370" y="4071305"/>
            <a:ext cx="1646277" cy="536545"/>
          </a:xfrm>
          <a:prstGeom prst="wedgeRoundRectCallout">
            <a:avLst>
              <a:gd name="adj1" fmla="val 62273"/>
              <a:gd name="adj2" fmla="val -5706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Innovacciones</a:t>
            </a:r>
            <a:r>
              <a:rPr lang="en-GB" sz="1200" dirty="0" smtClean="0"/>
              <a:t> 360º: </a:t>
            </a:r>
          </a:p>
          <a:p>
            <a:pPr algn="ctr"/>
            <a:r>
              <a:rPr lang="en-GB" sz="1200" dirty="0" smtClean="0"/>
              <a:t>Food-packaging innovation</a:t>
            </a:r>
            <a:endParaRPr lang="en-GB" sz="1200" dirty="0"/>
          </a:p>
        </p:txBody>
      </p:sp>
      <p:sp>
        <p:nvSpPr>
          <p:cNvPr id="20" name="19 Llamada rectangular redondeada"/>
          <p:cNvSpPr/>
          <p:nvPr/>
        </p:nvSpPr>
        <p:spPr>
          <a:xfrm>
            <a:off x="611560" y="1296439"/>
            <a:ext cx="2035290" cy="805231"/>
          </a:xfrm>
          <a:prstGeom prst="wedgeRoundRectCallout">
            <a:avLst>
              <a:gd name="adj1" fmla="val 85762"/>
              <a:gd name="adj2" fmla="val 6363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Sportis</a:t>
            </a:r>
            <a:r>
              <a:rPr lang="en-GB" sz="1200" dirty="0" smtClean="0"/>
              <a:t> Living Lab: </a:t>
            </a:r>
          </a:p>
          <a:p>
            <a:pPr algn="ctr"/>
            <a:r>
              <a:rPr lang="en-GB" sz="1200" dirty="0" smtClean="0"/>
              <a:t>Living Lab on sports</a:t>
            </a:r>
            <a:endParaRPr lang="en-GB" sz="1200" dirty="0"/>
          </a:p>
        </p:txBody>
      </p:sp>
      <p:sp>
        <p:nvSpPr>
          <p:cNvPr id="21" name="20 Llamada rectangular redondeada"/>
          <p:cNvSpPr/>
          <p:nvPr/>
        </p:nvSpPr>
        <p:spPr>
          <a:xfrm>
            <a:off x="2771800" y="1219200"/>
            <a:ext cx="1242783" cy="567316"/>
          </a:xfrm>
          <a:prstGeom prst="wedgeRoundRectCallout">
            <a:avLst>
              <a:gd name="adj1" fmla="val 44644"/>
              <a:gd name="adj2" fmla="val 11186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Ibercivis</a:t>
            </a:r>
            <a:r>
              <a:rPr lang="en-GB" sz="1200" dirty="0" smtClean="0"/>
              <a:t>: Citizen science</a:t>
            </a:r>
            <a:endParaRPr lang="en-GB" sz="1200" dirty="0"/>
          </a:p>
        </p:txBody>
      </p:sp>
      <p:sp>
        <p:nvSpPr>
          <p:cNvPr id="23" name="22 Llamada rectangular redondeada"/>
          <p:cNvSpPr/>
          <p:nvPr/>
        </p:nvSpPr>
        <p:spPr>
          <a:xfrm>
            <a:off x="4139952" y="1296439"/>
            <a:ext cx="1411507" cy="623058"/>
          </a:xfrm>
          <a:prstGeom prst="wedgeRoundRectCallout">
            <a:avLst>
              <a:gd name="adj1" fmla="val -2751"/>
              <a:gd name="adj2" fmla="val 17873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Community advisory Committee</a:t>
            </a:r>
            <a:endParaRPr lang="en-GB" sz="1200" dirty="0"/>
          </a:p>
        </p:txBody>
      </p:sp>
      <p:sp>
        <p:nvSpPr>
          <p:cNvPr id="26" name="25 Llamada rectangular redondeada"/>
          <p:cNvSpPr/>
          <p:nvPr/>
        </p:nvSpPr>
        <p:spPr>
          <a:xfrm>
            <a:off x="3358567" y="2851905"/>
            <a:ext cx="1321627" cy="734546"/>
          </a:xfrm>
          <a:prstGeom prst="wedgeRoundRectCallout">
            <a:avLst>
              <a:gd name="adj1" fmla="val 56789"/>
              <a:gd name="adj2" fmla="val 2690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NERRI:</a:t>
            </a:r>
          </a:p>
          <a:p>
            <a:pPr algn="ctr"/>
            <a:r>
              <a:rPr lang="en-GB" sz="1200" dirty="0" smtClean="0"/>
              <a:t>Reflection on </a:t>
            </a:r>
            <a:r>
              <a:rPr lang="en-GB" sz="1200" dirty="0" err="1" smtClean="0"/>
              <a:t>Neuro</a:t>
            </a:r>
            <a:r>
              <a:rPr lang="en-GB" sz="1200" dirty="0" smtClean="0"/>
              <a:t>-enhancement</a:t>
            </a:r>
            <a:endParaRPr lang="en-GB" sz="1200" dirty="0"/>
          </a:p>
        </p:txBody>
      </p:sp>
      <p:sp>
        <p:nvSpPr>
          <p:cNvPr id="29" name="28 Lágrima"/>
          <p:cNvSpPr/>
          <p:nvPr/>
        </p:nvSpPr>
        <p:spPr>
          <a:xfrm rot="8138278">
            <a:off x="3984332" y="2264377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29 Lágrima"/>
          <p:cNvSpPr/>
          <p:nvPr/>
        </p:nvSpPr>
        <p:spPr>
          <a:xfrm rot="8138278">
            <a:off x="5374375" y="2810636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31 Lágrima"/>
          <p:cNvSpPr/>
          <p:nvPr/>
        </p:nvSpPr>
        <p:spPr>
          <a:xfrm rot="8138278">
            <a:off x="5164442" y="2930290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32 Lágrima"/>
          <p:cNvSpPr/>
          <p:nvPr/>
        </p:nvSpPr>
        <p:spPr>
          <a:xfrm rot="8138278">
            <a:off x="3371492" y="2048353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194233" y="2873443"/>
            <a:ext cx="2689480" cy="689778"/>
          </a:xfrm>
          <a:prstGeom prst="roundRect">
            <a:avLst/>
          </a:prstGeom>
          <a:solidFill>
            <a:schemeClr val="accent6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</a:rPr>
              <a:t>Technology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endParaRPr lang="es-ES" sz="1600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6194233" y="3666387"/>
            <a:ext cx="2689480" cy="745619"/>
          </a:xfrm>
          <a:prstGeom prst="roundRect">
            <a:avLst/>
          </a:prstGeom>
          <a:solidFill>
            <a:schemeClr val="accent6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Participación en investigación y ciencia ciudadana</a:t>
            </a:r>
            <a:endParaRPr lang="es-ES" sz="16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6194233" y="4612224"/>
            <a:ext cx="2689480" cy="583464"/>
          </a:xfrm>
          <a:prstGeom prst="roundRect">
            <a:avLst/>
          </a:prstGeom>
          <a:solidFill>
            <a:schemeClr val="accent6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Innovación abierta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6194233" y="5368302"/>
            <a:ext cx="2689480" cy="666949"/>
          </a:xfrm>
          <a:prstGeom prst="roundRect">
            <a:avLst/>
          </a:prstGeom>
          <a:solidFill>
            <a:schemeClr val="accent6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Igualdad de género en I+D </a:t>
            </a:r>
            <a:endParaRPr lang="es-ES" sz="1600" dirty="0"/>
          </a:p>
        </p:txBody>
      </p:sp>
      <p:sp>
        <p:nvSpPr>
          <p:cNvPr id="40" name="39 Lágrima"/>
          <p:cNvSpPr/>
          <p:nvPr/>
        </p:nvSpPr>
        <p:spPr>
          <a:xfrm rot="8138278">
            <a:off x="4764119" y="2930290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40 Llamada rectangular redondeada"/>
          <p:cNvSpPr/>
          <p:nvPr/>
        </p:nvSpPr>
        <p:spPr>
          <a:xfrm>
            <a:off x="4860032" y="1991505"/>
            <a:ext cx="1246754" cy="577228"/>
          </a:xfrm>
          <a:prstGeom prst="wedgeRoundRectCallout">
            <a:avLst>
              <a:gd name="adj1" fmla="val -515"/>
              <a:gd name="adj2" fmla="val 8329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Open systems: Citizen science</a:t>
            </a:r>
            <a:endParaRPr lang="en-GB" sz="1200" dirty="0"/>
          </a:p>
        </p:txBody>
      </p:sp>
      <p:sp>
        <p:nvSpPr>
          <p:cNvPr id="42" name="41 Llamada rectangular redondeada"/>
          <p:cNvSpPr/>
          <p:nvPr/>
        </p:nvSpPr>
        <p:spPr>
          <a:xfrm>
            <a:off x="1256057" y="2674001"/>
            <a:ext cx="1371727" cy="685656"/>
          </a:xfrm>
          <a:prstGeom prst="wedgeRoundRectCallout">
            <a:avLst>
              <a:gd name="adj1" fmla="val 72932"/>
              <a:gd name="adj2" fmla="val 5283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Catalytic project: </a:t>
            </a:r>
          </a:p>
          <a:p>
            <a:pPr algn="ctr"/>
            <a:r>
              <a:rPr lang="en-GB" sz="1200" dirty="0" smtClean="0"/>
              <a:t>Checklist on RRI</a:t>
            </a:r>
            <a:endParaRPr lang="en-GB" sz="1200" dirty="0"/>
          </a:p>
        </p:txBody>
      </p:sp>
      <p:sp>
        <p:nvSpPr>
          <p:cNvPr id="43" name="42 Lágrima"/>
          <p:cNvSpPr/>
          <p:nvPr/>
        </p:nvSpPr>
        <p:spPr>
          <a:xfrm rot="8138278">
            <a:off x="2893890" y="3310902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43 Llamada rectangular redondeada"/>
          <p:cNvSpPr/>
          <p:nvPr/>
        </p:nvSpPr>
        <p:spPr>
          <a:xfrm>
            <a:off x="4608004" y="4269273"/>
            <a:ext cx="1485996" cy="773055"/>
          </a:xfrm>
          <a:prstGeom prst="wedgeRoundRectCallout">
            <a:avLst>
              <a:gd name="adj1" fmla="val 1870"/>
              <a:gd name="adj2" fmla="val -15584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NanOpinion</a:t>
            </a:r>
            <a:r>
              <a:rPr lang="en-GB" sz="1200" dirty="0" smtClean="0"/>
              <a:t>:</a:t>
            </a:r>
          </a:p>
          <a:p>
            <a:pPr algn="ctr"/>
            <a:r>
              <a:rPr lang="en-GB" sz="1200" dirty="0" smtClean="0"/>
              <a:t>Public consultation on nanotech </a:t>
            </a:r>
            <a:endParaRPr lang="en-GB" sz="1200" dirty="0"/>
          </a:p>
        </p:txBody>
      </p:sp>
      <p:sp>
        <p:nvSpPr>
          <p:cNvPr id="45" name="44 Lágrima"/>
          <p:cNvSpPr/>
          <p:nvPr/>
        </p:nvSpPr>
        <p:spPr>
          <a:xfrm rot="8138278">
            <a:off x="4953144" y="2708535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45 Lágrima"/>
          <p:cNvSpPr/>
          <p:nvPr/>
        </p:nvSpPr>
        <p:spPr>
          <a:xfrm rot="8138278">
            <a:off x="4916519" y="3082690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46 Llamada rectangular redondeada"/>
          <p:cNvSpPr/>
          <p:nvPr/>
        </p:nvSpPr>
        <p:spPr>
          <a:xfrm>
            <a:off x="3736557" y="3647689"/>
            <a:ext cx="1411507" cy="562252"/>
          </a:xfrm>
          <a:prstGeom prst="wedgeRoundRectCallout">
            <a:avLst>
              <a:gd name="adj1" fmla="val 36891"/>
              <a:gd name="adj2" fmla="val -678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Xplore</a:t>
            </a:r>
            <a:r>
              <a:rPr lang="en-GB" sz="1200" dirty="0" smtClean="0"/>
              <a:t> Health: Educational programme</a:t>
            </a:r>
            <a:endParaRPr lang="en-GB" sz="1200" dirty="0"/>
          </a:p>
        </p:txBody>
      </p:sp>
      <p:grpSp>
        <p:nvGrpSpPr>
          <p:cNvPr id="48" name="47 Grupo"/>
          <p:cNvGrpSpPr/>
          <p:nvPr/>
        </p:nvGrpSpPr>
        <p:grpSpPr>
          <a:xfrm>
            <a:off x="6194233" y="2106361"/>
            <a:ext cx="2689480" cy="648564"/>
            <a:chOff x="3573894" y="7023784"/>
            <a:chExt cx="2689480" cy="787729"/>
          </a:xfrm>
        </p:grpSpPr>
        <p:sp>
          <p:nvSpPr>
            <p:cNvPr id="49" name="48 Rectángulo redondeado"/>
            <p:cNvSpPr/>
            <p:nvPr/>
          </p:nvSpPr>
          <p:spPr>
            <a:xfrm>
              <a:off x="3573894" y="7023784"/>
              <a:ext cx="2689480" cy="787729"/>
            </a:xfrm>
            <a:prstGeom prst="roundRect">
              <a:avLst/>
            </a:prstGeom>
            <a:solidFill>
              <a:schemeClr val="accent6"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3761333" y="7260024"/>
              <a:ext cx="2314608" cy="411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Gobernanza participativa</a:t>
              </a:r>
              <a:endParaRPr lang="es-ES" sz="1600" dirty="0"/>
            </a:p>
          </p:txBody>
        </p:sp>
      </p:grpSp>
      <p:sp>
        <p:nvSpPr>
          <p:cNvPr id="51" name="50 Rectángulo redondeado"/>
          <p:cNvSpPr/>
          <p:nvPr/>
        </p:nvSpPr>
        <p:spPr>
          <a:xfrm>
            <a:off x="6243618" y="1371600"/>
            <a:ext cx="2689480" cy="576084"/>
          </a:xfrm>
          <a:prstGeom prst="roundRect">
            <a:avLst/>
          </a:prstGeom>
          <a:solidFill>
            <a:schemeClr val="accent6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Educación</a:t>
            </a:r>
            <a:endParaRPr lang="es-ES" sz="1600" b="1" dirty="0"/>
          </a:p>
        </p:txBody>
      </p:sp>
      <p:sp>
        <p:nvSpPr>
          <p:cNvPr id="52" name="51 Lágrima"/>
          <p:cNvSpPr/>
          <p:nvPr/>
        </p:nvSpPr>
        <p:spPr>
          <a:xfrm rot="8138278">
            <a:off x="4000196" y="4493798"/>
            <a:ext cx="279515" cy="286741"/>
          </a:xfrm>
          <a:prstGeom prst="teardrop">
            <a:avLst>
              <a:gd name="adj" fmla="val 189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52 Llamada rectangular redondeada"/>
          <p:cNvSpPr/>
          <p:nvPr/>
        </p:nvSpPr>
        <p:spPr>
          <a:xfrm>
            <a:off x="2210508" y="4903944"/>
            <a:ext cx="1646277" cy="536545"/>
          </a:xfrm>
          <a:prstGeom prst="wedgeRoundRectCallout">
            <a:avLst>
              <a:gd name="adj1" fmla="val 62273"/>
              <a:gd name="adj2" fmla="val -5706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GENPORT Project</a:t>
            </a:r>
            <a:endParaRPr lang="en-GB" sz="1200" dirty="0"/>
          </a:p>
        </p:txBody>
      </p:sp>
      <p:sp>
        <p:nvSpPr>
          <p:cNvPr id="34" name="1 Título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3787" cy="7511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Buenas prácticas en España</a:t>
            </a: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56736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807725" y="1447800"/>
            <a:ext cx="4940739" cy="233801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Rectángulo redondeado"/>
          <p:cNvSpPr/>
          <p:nvPr/>
        </p:nvSpPr>
        <p:spPr>
          <a:xfrm>
            <a:off x="346407" y="4004183"/>
            <a:ext cx="4934883" cy="229871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 Rectángulo"/>
          <p:cNvSpPr/>
          <p:nvPr/>
        </p:nvSpPr>
        <p:spPr>
          <a:xfrm>
            <a:off x="3944532" y="1533198"/>
            <a:ext cx="480393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Innovacciones</a:t>
            </a:r>
            <a:r>
              <a:rPr lang="en-GB" b="1" dirty="0"/>
              <a:t> 360°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Open innovation and citizen participation in the </a:t>
            </a:r>
            <a:r>
              <a:rPr lang="en-GB" sz="1400" b="1" dirty="0"/>
              <a:t>food packaging sector.</a:t>
            </a:r>
            <a:r>
              <a:rPr lang="en-GB" sz="14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Turning </a:t>
            </a:r>
            <a:r>
              <a:rPr lang="en-GB" sz="1400" b="1" dirty="0"/>
              <a:t>citizens</a:t>
            </a:r>
            <a:r>
              <a:rPr lang="en-GB" sz="1400" dirty="0"/>
              <a:t> into </a:t>
            </a:r>
            <a:r>
              <a:rPr lang="en-GB" sz="1400" b="1" dirty="0"/>
              <a:t>drivers and players of the R + D + 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Fostering innovation through a circular flow of information, from the end user of food packaging to scientists and SMEs. </a:t>
            </a:r>
          </a:p>
          <a:p>
            <a:endParaRPr lang="en-GB" sz="1400" b="1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46" y="1447800"/>
            <a:ext cx="2897242" cy="22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843" y="4491829"/>
            <a:ext cx="3009953" cy="10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82460" y="4039869"/>
            <a:ext cx="479883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NERRI Project 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Researchers, engineers, developers and potential legislators </a:t>
            </a:r>
            <a:r>
              <a:rPr lang="en-GB" sz="1400" b="1" dirty="0"/>
              <a:t>reflecting on </a:t>
            </a:r>
            <a:r>
              <a:rPr lang="en-GB" sz="1400" b="1" dirty="0" err="1"/>
              <a:t>Neuro</a:t>
            </a:r>
            <a:r>
              <a:rPr lang="en-GB" sz="1400" b="1" dirty="0"/>
              <a:t>-Enhancement technologies</a:t>
            </a:r>
            <a:r>
              <a:rPr lang="en-GB" sz="1400" dirty="0"/>
              <a:t>, before products start to hit the marketplace. </a:t>
            </a:r>
            <a:endParaRPr lang="en-GB" sz="1400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Policy recommendations </a:t>
            </a:r>
            <a:r>
              <a:rPr lang="en-GB" sz="1400" dirty="0"/>
              <a:t>for the governance of </a:t>
            </a:r>
            <a:r>
              <a:rPr lang="en-GB" sz="1400" dirty="0" err="1"/>
              <a:t>neuro</a:t>
            </a:r>
            <a:r>
              <a:rPr lang="en-GB" sz="1400" dirty="0"/>
              <a:t>-enhancement technologies.</a:t>
            </a:r>
            <a:endParaRPr lang="en-GB" sz="1400" b="1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8346" y="294843"/>
            <a:ext cx="8313787" cy="80126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Buenas prácticas en España </a:t>
            </a: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3936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310" y="1447800"/>
            <a:ext cx="3078656" cy="22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3807725" y="1447800"/>
            <a:ext cx="4940739" cy="233801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Rectángulo redondeado"/>
          <p:cNvSpPr/>
          <p:nvPr/>
        </p:nvSpPr>
        <p:spPr>
          <a:xfrm>
            <a:off x="346407" y="4004183"/>
            <a:ext cx="4934883" cy="229871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 Rectángulo"/>
          <p:cNvSpPr/>
          <p:nvPr/>
        </p:nvSpPr>
        <p:spPr>
          <a:xfrm>
            <a:off x="3944532" y="1501989"/>
            <a:ext cx="4803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IberCivis</a:t>
            </a:r>
            <a:endParaRPr lang="en-GB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V</a:t>
            </a:r>
            <a:r>
              <a:rPr lang="en-GB" sz="1400" b="1" dirty="0" smtClean="0"/>
              <a:t>olunteer </a:t>
            </a:r>
            <a:r>
              <a:rPr lang="en-GB" sz="1400" b="1" dirty="0"/>
              <a:t>computing platform</a:t>
            </a:r>
            <a:r>
              <a:rPr lang="en-GB" sz="1400" dirty="0"/>
              <a:t> and </a:t>
            </a:r>
            <a:r>
              <a:rPr lang="en-GB" sz="1400" dirty="0" smtClean="0"/>
              <a:t>series </a:t>
            </a:r>
            <a:r>
              <a:rPr lang="en-GB" sz="1400" dirty="0"/>
              <a:t>of experiments that allow society to participate in scientific research directly and in real time.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/>
              <a:t>The </a:t>
            </a:r>
            <a:r>
              <a:rPr lang="en-GB" sz="1400" b="1" dirty="0"/>
              <a:t>computer becomes a window to science</a:t>
            </a:r>
            <a:r>
              <a:rPr lang="en-GB" sz="1400" dirty="0"/>
              <a:t>, creating a channel for direct dialogue between researchers and society</a:t>
            </a:r>
            <a:r>
              <a:rPr lang="en-GB" sz="1400" dirty="0" smtClean="0"/>
              <a:t>.</a:t>
            </a:r>
            <a:endParaRPr lang="en-GB" sz="14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16" y="4097860"/>
            <a:ext cx="2966030" cy="20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46407" y="4138805"/>
            <a:ext cx="4934883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GB" b="1" dirty="0" smtClean="0"/>
              <a:t>Living Lab SPORTIS</a:t>
            </a:r>
            <a:r>
              <a:rPr lang="en-GB" dirty="0" smtClean="0"/>
              <a:t> </a:t>
            </a:r>
          </a:p>
          <a:p>
            <a:pPr>
              <a:lnSpc>
                <a:spcPts val="2160"/>
              </a:lnSpc>
            </a:pPr>
            <a:r>
              <a:rPr lang="en-GB" b="1" dirty="0" smtClean="0"/>
              <a:t> 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/>
              <a:t>Projects proposition, definition,  co-creation</a:t>
            </a:r>
            <a:r>
              <a:rPr lang="en-GB" sz="1400" dirty="0" smtClean="0"/>
              <a:t>, coordination and </a:t>
            </a:r>
            <a:r>
              <a:rPr lang="en-GB" sz="1400" b="1" dirty="0" smtClean="0"/>
              <a:t>product validation</a:t>
            </a:r>
            <a:r>
              <a:rPr lang="en-GB" sz="1400" dirty="0" smtClean="0"/>
              <a:t> to cover needs and </a:t>
            </a:r>
            <a:r>
              <a:rPr lang="en-GB" sz="1400" dirty="0" err="1" smtClean="0"/>
              <a:t>expectatives</a:t>
            </a:r>
            <a:r>
              <a:rPr lang="en-GB" sz="1400" dirty="0" smtClean="0"/>
              <a:t> around the </a:t>
            </a:r>
            <a:r>
              <a:rPr lang="en-GB" sz="1400" b="1" dirty="0" smtClean="0"/>
              <a:t>sports sector.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Involving companies, public administrations, research centres and citizens in the innovation process</a:t>
            </a:r>
            <a:endParaRPr lang="en-GB" b="1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8346" y="294844"/>
            <a:ext cx="8313787" cy="824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Buenas prácticas en España 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85360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743" y="4016652"/>
            <a:ext cx="3261155" cy="2158482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346407" y="3905535"/>
            <a:ext cx="4934883" cy="229871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49" y="3729365"/>
            <a:ext cx="977426" cy="581289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439178" y="3940076"/>
            <a:ext cx="5028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/>
              <a:t>Xplore</a:t>
            </a:r>
            <a:r>
              <a:rPr lang="en-GB" b="1" dirty="0" smtClean="0"/>
              <a:t> Health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/>
              <a:t>Educational programme </a:t>
            </a:r>
            <a:r>
              <a:rPr lang="en-GB" sz="1400" dirty="0" smtClean="0"/>
              <a:t>with participative multimedia and hands-on resources aiming at decreasing the gap between health research and education.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Promotes </a:t>
            </a:r>
            <a:r>
              <a:rPr lang="en-GB" sz="1400" b="1" dirty="0" smtClean="0"/>
              <a:t>Inquiry Based Science Education</a:t>
            </a:r>
            <a:r>
              <a:rPr lang="en-GB" sz="1400" dirty="0" smtClean="0"/>
              <a:t> (IBSE)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Promotes </a:t>
            </a:r>
            <a:r>
              <a:rPr lang="en-GB" sz="1400" b="1" dirty="0" smtClean="0"/>
              <a:t>interaction of students with different social actors </a:t>
            </a:r>
            <a:r>
              <a:rPr lang="en-GB" sz="1400" dirty="0" smtClean="0"/>
              <a:t>for them to become active citizens in the knowledge society. </a:t>
            </a:r>
            <a:endParaRPr lang="en-GB" sz="14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807725" y="1274721"/>
            <a:ext cx="4940739" cy="247024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Rectángulo"/>
          <p:cNvSpPr/>
          <p:nvPr/>
        </p:nvSpPr>
        <p:spPr>
          <a:xfrm>
            <a:off x="3807725" y="1338708"/>
            <a:ext cx="4940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Community </a:t>
            </a:r>
            <a:r>
              <a:rPr lang="en-GB" b="1" dirty="0"/>
              <a:t>Advisory Committee (CAC)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Facilitates the </a:t>
            </a:r>
            <a:r>
              <a:rPr lang="en-GB" sz="1400" b="1" dirty="0" smtClean="0"/>
              <a:t>dialogue between</a:t>
            </a:r>
            <a:r>
              <a:rPr lang="en-GB" sz="1400" dirty="0" smtClean="0"/>
              <a:t> </a:t>
            </a:r>
            <a:r>
              <a:rPr lang="en-GB" sz="1400" b="1" dirty="0" smtClean="0"/>
              <a:t>HIV-affected groups  </a:t>
            </a:r>
            <a:r>
              <a:rPr lang="en-GB" sz="1400" dirty="0" smtClean="0"/>
              <a:t>and </a:t>
            </a:r>
            <a:r>
              <a:rPr lang="en-GB" sz="1400" dirty="0"/>
              <a:t>the </a:t>
            </a:r>
            <a:r>
              <a:rPr lang="en-GB" sz="1400" b="1" dirty="0"/>
              <a:t>scientific community </a:t>
            </a:r>
            <a:r>
              <a:rPr lang="en-GB" sz="1400" dirty="0" smtClean="0"/>
              <a:t>who </a:t>
            </a:r>
            <a:r>
              <a:rPr lang="en-GB" sz="1400" dirty="0"/>
              <a:t>carry out studies </a:t>
            </a:r>
            <a:r>
              <a:rPr lang="en-GB" sz="1400" dirty="0" smtClean="0"/>
              <a:t>with patients.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CSOs</a:t>
            </a:r>
            <a:r>
              <a:rPr lang="en-GB" sz="1400" dirty="0"/>
              <a:t>’ representatives are </a:t>
            </a:r>
            <a:r>
              <a:rPr lang="en-GB" sz="1400" b="1" dirty="0" smtClean="0"/>
              <a:t>involved</a:t>
            </a:r>
            <a:r>
              <a:rPr lang="en-GB" sz="1400" dirty="0" smtClean="0"/>
              <a:t> in research </a:t>
            </a:r>
            <a:r>
              <a:rPr lang="en-GB" sz="1400" dirty="0"/>
              <a:t>studies </a:t>
            </a:r>
            <a:r>
              <a:rPr lang="en-GB" sz="1400" dirty="0" smtClean="0"/>
              <a:t>with </a:t>
            </a:r>
            <a:r>
              <a:rPr lang="en-GB" sz="1400" b="1" dirty="0" smtClean="0"/>
              <a:t>patients</a:t>
            </a:r>
            <a:r>
              <a:rPr lang="en-GB" sz="1400" dirty="0" smtClean="0"/>
              <a:t>,</a:t>
            </a:r>
            <a:r>
              <a:rPr lang="en-GB" sz="1400" b="1" dirty="0" smtClean="0"/>
              <a:t> </a:t>
            </a:r>
            <a:r>
              <a:rPr lang="en-GB" sz="1400" dirty="0"/>
              <a:t>from the </a:t>
            </a:r>
            <a:r>
              <a:rPr lang="en-GB" sz="1400" b="1" dirty="0" smtClean="0"/>
              <a:t>design phase. </a:t>
            </a:r>
            <a:endParaRPr lang="en-GB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Reflect together </a:t>
            </a:r>
            <a:r>
              <a:rPr lang="en-GB" sz="1400" b="1" dirty="0" smtClean="0"/>
              <a:t>on </a:t>
            </a:r>
            <a:r>
              <a:rPr lang="en-GB" sz="1400" b="1" dirty="0"/>
              <a:t>eventual </a:t>
            </a:r>
            <a:r>
              <a:rPr lang="en-GB" sz="1400" b="1" dirty="0" smtClean="0"/>
              <a:t>obstacles </a:t>
            </a:r>
            <a:r>
              <a:rPr lang="en-GB" sz="1400" b="1" dirty="0"/>
              <a:t>that might be faced </a:t>
            </a:r>
            <a:r>
              <a:rPr lang="en-GB" sz="1400" dirty="0"/>
              <a:t>during </a:t>
            </a:r>
            <a:r>
              <a:rPr lang="en-GB" sz="1400" dirty="0" smtClean="0"/>
              <a:t>the </a:t>
            </a:r>
            <a:r>
              <a:rPr lang="en-GB" sz="1400" dirty="0"/>
              <a:t>implementation</a:t>
            </a:r>
            <a:r>
              <a:rPr lang="en-GB" sz="1400" dirty="0" smtClean="0"/>
              <a:t>.</a:t>
            </a:r>
            <a:endParaRPr lang="en-GB" sz="1400" b="1" dirty="0" smtClean="0"/>
          </a:p>
        </p:txBody>
      </p:sp>
      <p:pic>
        <p:nvPicPr>
          <p:cNvPr id="9" name="Picture 13" descr="P10104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45" y="1406948"/>
            <a:ext cx="2994895" cy="22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39178" y="256134"/>
            <a:ext cx="8313787" cy="76676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217B7D"/>
                </a:solidFill>
              </a:rPr>
              <a:t/>
            </a:r>
            <a:br>
              <a:rPr lang="en-GB" sz="3200" b="1" dirty="0" smtClean="0">
                <a:solidFill>
                  <a:srgbClr val="217B7D"/>
                </a:solidFill>
              </a:rPr>
            </a:br>
            <a:r>
              <a:rPr lang="en-GB" sz="3200" b="1" dirty="0" smtClean="0">
                <a:solidFill>
                  <a:srgbClr val="217B7D"/>
                </a:solidFill>
              </a:rPr>
              <a:t/>
            </a:r>
            <a:br>
              <a:rPr lang="en-GB" sz="3200" b="1" dirty="0" smtClean="0">
                <a:solidFill>
                  <a:srgbClr val="217B7D"/>
                </a:solidFill>
              </a:rPr>
            </a:br>
            <a:r>
              <a:rPr lang="en-GB" sz="3600" dirty="0" err="1" smtClean="0">
                <a:solidFill>
                  <a:schemeClr val="bg1"/>
                </a:solidFill>
              </a:rPr>
              <a:t>Iniciativas</a:t>
            </a:r>
            <a:r>
              <a:rPr lang="en-GB" sz="3600" dirty="0" smtClean="0">
                <a:solidFill>
                  <a:schemeClr val="bg1"/>
                </a:solidFill>
              </a:rPr>
              <a:t> de </a:t>
            </a:r>
            <a:r>
              <a:rPr lang="en-GB" sz="3200" dirty="0" smtClean="0">
                <a:solidFill>
                  <a:schemeClr val="bg1"/>
                </a:solidFill>
              </a:rPr>
              <a:t>RRI en </a:t>
            </a:r>
            <a:r>
              <a:rPr lang="en-GB" sz="3200" dirty="0" err="1" smtClean="0">
                <a:solidFill>
                  <a:schemeClr val="bg1"/>
                </a:solidFill>
              </a:rPr>
              <a:t>IrsiCaixa</a:t>
            </a:r>
            <a:r>
              <a:rPr lang="en-GB" sz="3200" b="1" dirty="0">
                <a:solidFill>
                  <a:srgbClr val="217B7D"/>
                </a:solidFill>
              </a:rPr>
              <a:t/>
            </a:r>
            <a:br>
              <a:rPr lang="en-GB" sz="3200" b="1" dirty="0">
                <a:solidFill>
                  <a:srgbClr val="217B7D"/>
                </a:solidFill>
              </a:rPr>
            </a:br>
            <a:r>
              <a:rPr lang="en-GB" sz="3200" b="1" dirty="0">
                <a:solidFill>
                  <a:srgbClr val="217B7D"/>
                </a:solidFill>
              </a:rPr>
              <a:t/>
            </a:r>
            <a:br>
              <a:rPr lang="en-GB" sz="3200" b="1" dirty="0">
                <a:solidFill>
                  <a:srgbClr val="217B7D"/>
                </a:solidFill>
              </a:rPr>
            </a:br>
            <a:endParaRPr lang="es-ES" sz="32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239000" y="5943600"/>
            <a:ext cx="1493394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+ENRRICH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3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1981200"/>
            <a:ext cx="8313787" cy="76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/>
              <a:t>¡</a:t>
            </a:r>
            <a:r>
              <a:rPr lang="es-ES" sz="3200" dirty="0" smtClean="0"/>
              <a:t>Compartid vuestras iniciativas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RRI!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124200"/>
            <a:ext cx="8313787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/>
              <a:t>¿Qué requisitos tiene que tener un proyecto </a:t>
            </a:r>
            <a:br>
              <a:rPr lang="es-ES" sz="3200" dirty="0" smtClean="0"/>
            </a:br>
            <a:r>
              <a:rPr lang="es-ES" sz="3200" dirty="0" smtClean="0"/>
              <a:t>para ser RRI?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357431"/>
            <a:ext cx="8313787" cy="76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/>
              <a:t>¿Qué opinas sobre la RRI?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38431"/>
            <a:ext cx="8313787" cy="76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¡muchas gracias!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19200" y="5334000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¡Da tu opinión!</a:t>
            </a:r>
          </a:p>
          <a:p>
            <a:r>
              <a:rPr lang="es-ES" sz="2000" dirty="0" smtClean="0"/>
              <a:t>@</a:t>
            </a:r>
            <a:r>
              <a:rPr lang="es-ES" sz="2000" dirty="0" err="1" smtClean="0"/>
              <a:t>irsicaixa</a:t>
            </a:r>
            <a:r>
              <a:rPr lang="es-ES" sz="2000" dirty="0" smtClean="0"/>
              <a:t>    @</a:t>
            </a:r>
            <a:r>
              <a:rPr lang="es-ES" sz="2000" dirty="0" err="1" smtClean="0"/>
              <a:t>XploreHealth_es</a:t>
            </a:r>
            <a:r>
              <a:rPr lang="es-ES" sz="2000" dirty="0" smtClean="0"/>
              <a:t>    @</a:t>
            </a:r>
            <a:r>
              <a:rPr lang="es-ES" sz="2000" dirty="0" err="1" smtClean="0"/>
              <a:t>NERRI_eu</a:t>
            </a:r>
            <a:r>
              <a:rPr lang="es-ES" sz="2000" dirty="0" smtClean="0"/>
              <a:t>    @HEIRRI_    @</a:t>
            </a:r>
            <a:r>
              <a:rPr lang="es-ES" sz="2000" dirty="0" err="1" smtClean="0"/>
              <a:t>ccupf</a:t>
            </a:r>
            <a:endParaRPr lang="es-ES" sz="2000" dirty="0"/>
          </a:p>
        </p:txBody>
      </p:sp>
      <p:pic>
        <p:nvPicPr>
          <p:cNvPr id="1026" name="Picture 2" descr="https://lh3.ggpht.com/nn0_2f2yehKR7fnMIZ0XrSWbC5Q0VPP7vNmLMV7ndNFinClynZRO4RBTGfbjVOs1fyA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25" descr="3d37bd897e35ac186926c08b004a01231b7e95bc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72120"/>
            <a:ext cx="2394638" cy="911345"/>
          </a:xfrm>
          <a:prstGeom prst="rect">
            <a:avLst/>
          </a:prstGeom>
        </p:spPr>
      </p:pic>
      <p:pic>
        <p:nvPicPr>
          <p:cNvPr id="5" name="Contenidor de contingut 25" descr="3d37bd897e35ac186926c08b004a01231b7e95bc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2209800"/>
            <a:ext cx="1886521" cy="717967"/>
          </a:xfrm>
        </p:spPr>
      </p:pic>
      <p:cxnSp>
        <p:nvCxnSpPr>
          <p:cNvPr id="6" name="Connector recte 12"/>
          <p:cNvCxnSpPr/>
          <p:nvPr/>
        </p:nvCxnSpPr>
        <p:spPr>
          <a:xfrm>
            <a:off x="539552" y="4996256"/>
            <a:ext cx="6480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xplosió 2 15"/>
          <p:cNvSpPr/>
          <p:nvPr/>
        </p:nvSpPr>
        <p:spPr>
          <a:xfrm>
            <a:off x="6804248" y="2836016"/>
            <a:ext cx="1512168" cy="8640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Tech</a:t>
            </a:r>
            <a:endParaRPr lang="es-ES" b="1" dirty="0"/>
          </a:p>
        </p:txBody>
      </p:sp>
      <p:cxnSp>
        <p:nvCxnSpPr>
          <p:cNvPr id="8" name="Connector recte 17"/>
          <p:cNvCxnSpPr/>
          <p:nvPr/>
        </p:nvCxnSpPr>
        <p:spPr>
          <a:xfrm flipV="1">
            <a:off x="539552" y="4132160"/>
            <a:ext cx="3528392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19"/>
          <p:cNvCxnSpPr/>
          <p:nvPr/>
        </p:nvCxnSpPr>
        <p:spPr>
          <a:xfrm flipV="1">
            <a:off x="539552" y="290802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au de tancament 27"/>
          <p:cNvSpPr/>
          <p:nvPr/>
        </p:nvSpPr>
        <p:spPr>
          <a:xfrm>
            <a:off x="7092280" y="3556096"/>
            <a:ext cx="504056" cy="1440160"/>
          </a:xfrm>
          <a:prstGeom prst="rightBrace">
            <a:avLst>
              <a:gd name="adj1" fmla="val 0"/>
              <a:gd name="adj2" fmla="val 492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QuadreDeText 28"/>
          <p:cNvSpPr txBox="1"/>
          <p:nvPr/>
        </p:nvSpPr>
        <p:spPr>
          <a:xfrm>
            <a:off x="7596336" y="3916136"/>
            <a:ext cx="1547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Big </a:t>
            </a:r>
            <a:br>
              <a:rPr lang="ca-ES" sz="1600" dirty="0" smtClean="0"/>
            </a:br>
            <a:r>
              <a:rPr lang="ca-ES" sz="1600" b="1" dirty="0" err="1" smtClean="0"/>
              <a:t>consequences</a:t>
            </a:r>
            <a:r>
              <a:rPr lang="ca-ES" sz="1600" dirty="0" smtClean="0"/>
              <a:t>:</a:t>
            </a:r>
          </a:p>
          <a:p>
            <a:pPr>
              <a:buFontTx/>
              <a:buChar char="-"/>
            </a:pPr>
            <a:r>
              <a:rPr lang="ca-ES" sz="1600" i="1" dirty="0" smtClean="0"/>
              <a:t>  </a:t>
            </a:r>
            <a:r>
              <a:rPr lang="ca-ES" sz="1600" i="1" dirty="0" err="1" smtClean="0"/>
              <a:t>Economic</a:t>
            </a:r>
            <a:endParaRPr lang="ca-ES" sz="1600" i="1" dirty="0" smtClean="0"/>
          </a:p>
          <a:p>
            <a:pPr>
              <a:buFontTx/>
              <a:buChar char="-"/>
            </a:pPr>
            <a:r>
              <a:rPr lang="ca-ES" sz="1600" i="1" dirty="0" smtClean="0"/>
              <a:t>  Social</a:t>
            </a:r>
          </a:p>
          <a:p>
            <a:pPr>
              <a:buFontTx/>
              <a:buChar char="-"/>
            </a:pPr>
            <a:r>
              <a:rPr lang="ca-ES" sz="1600" i="1" dirty="0" smtClean="0"/>
              <a:t>  Health</a:t>
            </a:r>
          </a:p>
          <a:p>
            <a:pPr>
              <a:buFontTx/>
              <a:buChar char="-"/>
            </a:pPr>
            <a:r>
              <a:rPr lang="ca-ES" sz="1600" i="1" dirty="0" smtClean="0"/>
              <a:t>  </a:t>
            </a:r>
            <a:r>
              <a:rPr lang="ca-ES" sz="1600" i="1" dirty="0" err="1" smtClean="0"/>
              <a:t>Environment</a:t>
            </a:r>
            <a:endParaRPr lang="es-ES" sz="1600" i="1" dirty="0"/>
          </a:p>
        </p:txBody>
      </p:sp>
      <p:sp>
        <p:nvSpPr>
          <p:cNvPr id="12" name="QuadreDeText 30"/>
          <p:cNvSpPr txBox="1"/>
          <p:nvPr/>
        </p:nvSpPr>
        <p:spPr>
          <a:xfrm>
            <a:off x="0" y="2619992"/>
            <a:ext cx="1102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i="1" dirty="0" err="1" smtClean="0"/>
              <a:t>Knowledge</a:t>
            </a:r>
            <a:endParaRPr lang="es-ES" i="1" dirty="0"/>
          </a:p>
        </p:txBody>
      </p:sp>
      <p:sp>
        <p:nvSpPr>
          <p:cNvPr id="13" name="QuadreDeText 31"/>
          <p:cNvSpPr txBox="1"/>
          <p:nvPr/>
        </p:nvSpPr>
        <p:spPr>
          <a:xfrm>
            <a:off x="6502054" y="4729710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i="1" dirty="0" smtClean="0"/>
              <a:t>Time</a:t>
            </a:r>
            <a:endParaRPr lang="es-ES" i="1" dirty="0"/>
          </a:p>
        </p:txBody>
      </p:sp>
      <p:sp>
        <p:nvSpPr>
          <p:cNvPr id="14" name="QuadreDeText 32"/>
          <p:cNvSpPr txBox="1"/>
          <p:nvPr/>
        </p:nvSpPr>
        <p:spPr>
          <a:xfrm rot="19999507">
            <a:off x="637558" y="5189120"/>
            <a:ext cx="939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i="1" dirty="0" err="1" smtClean="0">
                <a:solidFill>
                  <a:schemeClr val="accent1"/>
                </a:solidFill>
              </a:rPr>
              <a:t>Research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QuadreDeText 33"/>
          <p:cNvSpPr txBox="1"/>
          <p:nvPr/>
        </p:nvSpPr>
        <p:spPr>
          <a:xfrm rot="19999507">
            <a:off x="3139319" y="5195222"/>
            <a:ext cx="128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i="1" dirty="0" err="1" smtClean="0">
                <a:solidFill>
                  <a:schemeClr val="accent1"/>
                </a:solidFill>
              </a:rPr>
              <a:t>Development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QuadreDeText 34"/>
          <p:cNvSpPr txBox="1"/>
          <p:nvPr/>
        </p:nvSpPr>
        <p:spPr>
          <a:xfrm rot="19999507">
            <a:off x="5974237" y="5083002"/>
            <a:ext cx="787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i="1" dirty="0" err="1" smtClean="0">
                <a:solidFill>
                  <a:schemeClr val="accent1"/>
                </a:solidFill>
              </a:rPr>
              <a:t>Market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cxnSp>
        <p:nvCxnSpPr>
          <p:cNvPr id="17" name="Connector recte 36"/>
          <p:cNvCxnSpPr/>
          <p:nvPr/>
        </p:nvCxnSpPr>
        <p:spPr>
          <a:xfrm flipV="1">
            <a:off x="4067944" y="3484088"/>
            <a:ext cx="2664296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580112" y="3052040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21441657">
            <a:off x="4153459" y="2319214"/>
            <a:ext cx="258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modification</a:t>
            </a:r>
            <a:r>
              <a:rPr lang="es-ES" dirty="0" smtClean="0">
                <a:solidFill>
                  <a:srgbClr val="FF0000"/>
                </a:solidFill>
              </a:rPr>
              <a:t> in </a:t>
            </a:r>
            <a:r>
              <a:rPr lang="es-ES" dirty="0" err="1" smtClean="0">
                <a:solidFill>
                  <a:srgbClr val="FF0000"/>
                </a:solidFill>
              </a:rPr>
              <a:t>this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stage</a:t>
            </a:r>
            <a:r>
              <a:rPr lang="es-ES" dirty="0" smtClean="0">
                <a:solidFill>
                  <a:srgbClr val="FF0000"/>
                </a:solidFill>
              </a:rPr>
              <a:t> has a </a:t>
            </a:r>
            <a:r>
              <a:rPr lang="es-ES" dirty="0" err="1" smtClean="0">
                <a:solidFill>
                  <a:srgbClr val="FF0000"/>
                </a:solidFill>
              </a:rPr>
              <a:t>high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cost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1835696" y="4852240"/>
            <a:ext cx="288032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 rot="21441657">
            <a:off x="1057115" y="5847606"/>
            <a:ext cx="258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modification</a:t>
            </a:r>
            <a:r>
              <a:rPr lang="es-ES" dirty="0" smtClean="0">
                <a:solidFill>
                  <a:srgbClr val="FF0000"/>
                </a:solidFill>
              </a:rPr>
              <a:t> in </a:t>
            </a:r>
            <a:r>
              <a:rPr lang="es-ES" dirty="0" err="1" smtClean="0">
                <a:solidFill>
                  <a:srgbClr val="FF0000"/>
                </a:solidFill>
              </a:rPr>
              <a:t>this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stage</a:t>
            </a:r>
            <a:r>
              <a:rPr lang="es-ES" dirty="0" smtClean="0">
                <a:solidFill>
                  <a:srgbClr val="FF0000"/>
                </a:solidFill>
              </a:rPr>
              <a:t> has a </a:t>
            </a:r>
            <a:r>
              <a:rPr lang="es-ES" dirty="0" err="1" smtClean="0">
                <a:solidFill>
                  <a:srgbClr val="FF0000"/>
                </a:solidFill>
              </a:rPr>
              <a:t>low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cost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“</a:t>
            </a:r>
            <a:r>
              <a:rPr lang="es-ES" sz="3200" dirty="0" err="1" smtClean="0"/>
              <a:t>science</a:t>
            </a:r>
            <a:r>
              <a:rPr lang="es-ES" sz="3200" dirty="0" smtClean="0"/>
              <a:t> WITH and FOR </a:t>
            </a:r>
            <a:r>
              <a:rPr lang="es-ES" sz="3200" dirty="0" err="1" smtClean="0"/>
              <a:t>society</a:t>
            </a:r>
            <a:r>
              <a:rPr lang="es-ES" sz="3200" dirty="0" smtClean="0"/>
              <a:t>”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animBg="1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9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3400" y="3627437"/>
            <a:ext cx="8229600" cy="3230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</a:t>
            </a:r>
            <a:r>
              <a:rPr lang="en-US" b="1" dirty="0" smtClean="0"/>
              <a:t>NERRI</a:t>
            </a:r>
          </a:p>
          <a:p>
            <a:pPr lvl="1">
              <a:buNone/>
            </a:pPr>
            <a:r>
              <a:rPr lang="en-US" dirty="0" smtClean="0">
                <a:solidFill>
                  <a:srgbClr val="00A1DA"/>
                </a:solidFill>
              </a:rPr>
              <a:t>www.nerri.eu </a:t>
            </a:r>
          </a:p>
          <a:p>
            <a:r>
              <a:rPr lang="en-US" dirty="0" smtClean="0"/>
              <a:t>18 </a:t>
            </a:r>
            <a:r>
              <a:rPr lang="en-US" dirty="0" err="1" smtClean="0"/>
              <a:t>miembros</a:t>
            </a:r>
            <a:r>
              <a:rPr lang="en-US" dirty="0" smtClean="0"/>
              <a:t> de 11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europeos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Neuromejora</a:t>
            </a:r>
            <a:r>
              <a:rPr lang="en-US" dirty="0" smtClean="0"/>
              <a:t>?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El proyecto NERRI</a:t>
            </a:r>
            <a:endParaRPr lang="es-ES" sz="3200" dirty="0"/>
          </a:p>
        </p:txBody>
      </p:sp>
      <p:pic>
        <p:nvPicPr>
          <p:cNvPr id="6" name="5 Imagen" descr="NERRI_logo_comple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811" y="1716407"/>
            <a:ext cx="6697989" cy="1712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97722\AppData\Local\Microsoft\Windows\Temporary Internet Files\Content.IE5\STK2TNCS\umbrella-clipart-1366346910QJ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4985">
            <a:off x="7844308" y="5101108"/>
            <a:ext cx="1080120" cy="1080120"/>
          </a:xfrm>
          <a:prstGeom prst="rect">
            <a:avLst/>
          </a:prstGeom>
          <a:noFill/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Incertidumbre</a:t>
            </a:r>
            <a:endParaRPr lang="en-US" b="1" dirty="0" smtClean="0"/>
          </a:p>
          <a:p>
            <a:pPr lvl="1"/>
            <a:r>
              <a:rPr lang="en-US" sz="2400" dirty="0" smtClean="0"/>
              <a:t>La </a:t>
            </a:r>
            <a:r>
              <a:rPr lang="en-US" sz="2400" dirty="0" err="1" smtClean="0"/>
              <a:t>gente</a:t>
            </a:r>
            <a:r>
              <a:rPr lang="en-US" sz="2400" dirty="0" smtClean="0"/>
              <a:t> y SC no </a:t>
            </a:r>
            <a:r>
              <a:rPr lang="en-US" sz="2400" dirty="0" err="1" smtClean="0"/>
              <a:t>sabe</a:t>
            </a:r>
            <a:r>
              <a:rPr lang="en-US" sz="2400" dirty="0" smtClean="0"/>
              <a:t> 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la </a:t>
            </a:r>
            <a:r>
              <a:rPr lang="en-US" sz="2400" dirty="0" err="1" smtClean="0"/>
              <a:t>neuromejora</a:t>
            </a:r>
            <a:endParaRPr lang="en-US" sz="2400" dirty="0" smtClean="0"/>
          </a:p>
          <a:p>
            <a:pPr lvl="1"/>
            <a:r>
              <a:rPr lang="en-US" sz="2400" dirty="0" err="1" smtClean="0"/>
              <a:t>Falta</a:t>
            </a:r>
            <a:r>
              <a:rPr lang="en-US" sz="2400" dirty="0" smtClean="0"/>
              <a:t> de </a:t>
            </a:r>
            <a:r>
              <a:rPr lang="en-US" sz="2400" dirty="0" err="1" smtClean="0"/>
              <a:t>motivación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aversión</a:t>
            </a:r>
            <a:r>
              <a:rPr lang="en-US" sz="2400" dirty="0" smtClean="0"/>
              <a:t> a la </a:t>
            </a:r>
            <a:r>
              <a:rPr lang="en-US" sz="2400" dirty="0" err="1" smtClean="0"/>
              <a:t>ignorancia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b="1" dirty="0" err="1" smtClean="0"/>
              <a:t>Miedo</a:t>
            </a:r>
            <a:r>
              <a:rPr lang="en-US" b="1" dirty="0" smtClean="0"/>
              <a:t> de la </a:t>
            </a:r>
            <a:r>
              <a:rPr lang="en-US" b="1" dirty="0" err="1" smtClean="0"/>
              <a:t>Ciencia</a:t>
            </a:r>
            <a:r>
              <a:rPr lang="en-US" b="1" dirty="0" smtClean="0"/>
              <a:t> </a:t>
            </a:r>
            <a:r>
              <a:rPr lang="en-US" b="1" dirty="0" err="1" smtClean="0"/>
              <a:t>Ficción</a:t>
            </a:r>
            <a:endParaRPr lang="en-US" b="1" dirty="0" smtClean="0"/>
          </a:p>
          <a:p>
            <a:pPr lvl="1"/>
            <a:r>
              <a:rPr lang="en-US" sz="2400" dirty="0" err="1" smtClean="0"/>
              <a:t>Investigación</a:t>
            </a:r>
            <a:r>
              <a:rPr lang="en-US" sz="2400" dirty="0" smtClean="0"/>
              <a:t> e </a:t>
            </a:r>
            <a:r>
              <a:rPr lang="en-US" sz="2400" dirty="0" err="1" smtClean="0"/>
              <a:t>Industria</a:t>
            </a:r>
            <a:r>
              <a:rPr lang="en-US" sz="2400" dirty="0" smtClean="0"/>
              <a:t> </a:t>
            </a:r>
            <a:r>
              <a:rPr lang="en-US" sz="2400" dirty="0" err="1" smtClean="0"/>
              <a:t>huyen</a:t>
            </a:r>
            <a:r>
              <a:rPr lang="en-US" sz="2400" dirty="0" smtClean="0"/>
              <a:t> de </a:t>
            </a:r>
            <a:r>
              <a:rPr lang="en-US" sz="2400" dirty="0" err="1" smtClean="0"/>
              <a:t>especulaciones</a:t>
            </a:r>
            <a:r>
              <a:rPr lang="en-US" sz="2400" dirty="0" smtClean="0"/>
              <a:t>, </a:t>
            </a:r>
            <a:r>
              <a:rPr lang="en-US" sz="2400" dirty="0" err="1" smtClean="0"/>
              <a:t>rumores</a:t>
            </a:r>
            <a:r>
              <a:rPr lang="en-US" sz="2400" dirty="0" smtClean="0"/>
              <a:t> y </a:t>
            </a:r>
            <a:r>
              <a:rPr lang="en-US" sz="2400" dirty="0" err="1" smtClean="0"/>
              <a:t>posibles</a:t>
            </a:r>
            <a:r>
              <a:rPr lang="en-US" sz="2400" dirty="0" smtClean="0"/>
              <a:t> </a:t>
            </a:r>
            <a:r>
              <a:rPr lang="en-US" sz="2400" dirty="0" err="1" smtClean="0"/>
              <a:t>distorsiones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b="1" dirty="0" err="1" smtClean="0"/>
              <a:t>Muchas</a:t>
            </a:r>
            <a:r>
              <a:rPr lang="en-US" b="1" dirty="0" smtClean="0"/>
              <a:t> </a:t>
            </a:r>
            <a:r>
              <a:rPr lang="en-US" b="1" dirty="0" err="1" smtClean="0"/>
              <a:t>tecnologías</a:t>
            </a:r>
            <a:r>
              <a:rPr lang="en-US" b="1" dirty="0" smtClean="0"/>
              <a:t> </a:t>
            </a:r>
            <a:r>
              <a:rPr lang="en-US" b="1" dirty="0" err="1" smtClean="0"/>
              <a:t>bajo</a:t>
            </a:r>
            <a:r>
              <a:rPr lang="en-US" b="1" dirty="0" smtClean="0"/>
              <a:t> el </a:t>
            </a:r>
            <a:r>
              <a:rPr lang="en-US" b="1" dirty="0" err="1" smtClean="0"/>
              <a:t>mismo</a:t>
            </a:r>
            <a:r>
              <a:rPr lang="en-US" b="1" dirty="0" smtClean="0"/>
              <a:t> </a:t>
            </a:r>
            <a:r>
              <a:rPr lang="en-US" b="1" dirty="0" err="1" smtClean="0"/>
              <a:t>nombre</a:t>
            </a:r>
            <a:endParaRPr lang="en-US" b="1" dirty="0" smtClean="0"/>
          </a:p>
          <a:p>
            <a:pPr lvl="1"/>
            <a:r>
              <a:rPr lang="en-US" sz="2400" dirty="0" err="1" smtClean="0"/>
              <a:t>Diversos</a:t>
            </a:r>
            <a:r>
              <a:rPr lang="en-US" sz="2400" dirty="0" smtClean="0"/>
              <a:t> </a:t>
            </a:r>
            <a:r>
              <a:rPr lang="en-US" sz="2400" dirty="0" err="1" smtClean="0"/>
              <a:t>métodos</a:t>
            </a:r>
            <a:r>
              <a:rPr lang="en-US" sz="2400" dirty="0" smtClean="0"/>
              <a:t>, </a:t>
            </a:r>
            <a:r>
              <a:rPr lang="en-US" sz="2400" dirty="0" err="1" smtClean="0"/>
              <a:t>aparatos</a:t>
            </a:r>
            <a:r>
              <a:rPr lang="en-US" sz="2400" dirty="0" smtClean="0"/>
              <a:t>, </a:t>
            </a:r>
            <a:r>
              <a:rPr lang="en-US" sz="2400" dirty="0" err="1" smtClean="0"/>
              <a:t>sustancias</a:t>
            </a:r>
            <a:r>
              <a:rPr lang="en-US" sz="2400" dirty="0" smtClean="0"/>
              <a:t>…</a:t>
            </a:r>
            <a:endParaRPr lang="en-US" dirty="0" smtClean="0"/>
          </a:p>
        </p:txBody>
      </p:sp>
      <p:pic>
        <p:nvPicPr>
          <p:cNvPr id="9" name="Picture 2" descr="Frankenstein photo FrankensteinStencil.jpg"/>
          <p:cNvPicPr>
            <a:picLocks noChangeAspect="1" noChangeArrowheads="1"/>
          </p:cNvPicPr>
          <p:nvPr/>
        </p:nvPicPr>
        <p:blipFill>
          <a:blip r:embed="rId3" cstate="print"/>
          <a:srcRect b="21120"/>
          <a:stretch>
            <a:fillRect/>
          </a:stretch>
        </p:blipFill>
        <p:spPr bwMode="auto">
          <a:xfrm>
            <a:off x="5410200" y="3505200"/>
            <a:ext cx="690997" cy="684000"/>
          </a:xfrm>
          <a:prstGeom prst="rect">
            <a:avLst/>
          </a:prstGeom>
          <a:noFill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Problemas encontrados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Soluciones propuestas</a:t>
            </a:r>
            <a:endParaRPr lang="es-ES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Debates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ciudadanos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“</a:t>
            </a:r>
            <a:r>
              <a:rPr lang="en-US" sz="2200" dirty="0" err="1" smtClean="0"/>
              <a:t>SuperMI</a:t>
            </a:r>
            <a:r>
              <a:rPr lang="en-US" sz="2200" dirty="0" smtClean="0"/>
              <a:t>” (</a:t>
            </a:r>
            <a:r>
              <a:rPr lang="en-US" sz="2200" dirty="0" err="1" smtClean="0"/>
              <a:t>Coruña</a:t>
            </a:r>
            <a:r>
              <a:rPr lang="en-US" sz="2200" dirty="0" smtClean="0"/>
              <a:t> y Barcelona)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“Play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Decide”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aseline="0" dirty="0" err="1" smtClean="0"/>
              <a:t>Grupos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focales</a:t>
            </a:r>
            <a:endParaRPr lang="en-US" sz="2200" baseline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500" b="1" dirty="0" smtClean="0"/>
              <a:t>Comité Español de Apoyo a la Investigación e Innovación Responsables en el marco de la </a:t>
            </a:r>
            <a:r>
              <a:rPr lang="es-ES" sz="2500" b="1" dirty="0" err="1" smtClean="0"/>
              <a:t>Neuromejora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tge 8" descr="IMG_4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630" y="1816204"/>
            <a:ext cx="2172170" cy="290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en-US" sz="1600" i="1" dirty="0" smtClean="0"/>
              <a:t>MLE: “Mutual Learning </a:t>
            </a:r>
            <a:r>
              <a:rPr lang="en-US" sz="1600" i="1" dirty="0" err="1" smtClean="0"/>
              <a:t>Exercices</a:t>
            </a:r>
            <a:r>
              <a:rPr lang="en-US" sz="1600" i="1" dirty="0" smtClean="0"/>
              <a:t>”</a:t>
            </a:r>
          </a:p>
          <a:p>
            <a:pPr fontAlgn="base">
              <a:buNone/>
            </a:pPr>
            <a:r>
              <a:rPr lang="en-US" sz="2000" dirty="0" smtClean="0">
                <a:sym typeface="Wingdings" pitchFamily="2" charset="2"/>
              </a:rPr>
              <a:t> Dar </a:t>
            </a:r>
            <a:r>
              <a:rPr lang="en-US" sz="2000" dirty="0" err="1" smtClean="0">
                <a:sym typeface="Wingdings" pitchFamily="2" charset="2"/>
              </a:rPr>
              <a:t>v</a:t>
            </a:r>
            <a:r>
              <a:rPr lang="en-US" sz="2000" dirty="0" err="1" smtClean="0"/>
              <a:t>isibilidad</a:t>
            </a:r>
            <a:r>
              <a:rPr lang="en-US" sz="2000" dirty="0" smtClean="0"/>
              <a:t> y </a:t>
            </a:r>
            <a:r>
              <a:rPr lang="en-US" sz="2000" dirty="0" err="1" smtClean="0"/>
              <a:t>favorecer</a:t>
            </a:r>
            <a:r>
              <a:rPr lang="en-US" sz="2000" dirty="0" smtClean="0"/>
              <a:t> </a:t>
            </a:r>
            <a:r>
              <a:rPr lang="en-US" sz="2000" dirty="0" err="1" smtClean="0"/>
              <a:t>intercambio</a:t>
            </a:r>
            <a:r>
              <a:rPr lang="en-US" sz="2000" dirty="0" smtClean="0"/>
              <a:t> de </a:t>
            </a:r>
            <a:r>
              <a:rPr lang="en-US" sz="2000" dirty="0" err="1" smtClean="0"/>
              <a:t>opiniones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actores</a:t>
            </a:r>
            <a:r>
              <a:rPr lang="en-US" sz="2000" dirty="0" smtClean="0"/>
              <a:t> </a:t>
            </a:r>
            <a:r>
              <a:rPr lang="en-US" sz="2000" dirty="0" err="1" smtClean="0"/>
              <a:t>sociales</a:t>
            </a:r>
            <a:endParaRPr lang="en-US" sz="2000" dirty="0" smtClean="0"/>
          </a:p>
          <a:p>
            <a:pPr fontAlgn="base">
              <a:buFontTx/>
              <a:buChar char="-"/>
            </a:pPr>
            <a:endParaRPr lang="en-US" sz="2000" dirty="0" smtClean="0"/>
          </a:p>
          <a:p>
            <a:pPr fontAlgn="base">
              <a:buNone/>
            </a:pPr>
            <a:r>
              <a:rPr lang="en-US" sz="2000" b="1" dirty="0" err="1" smtClean="0"/>
              <a:t>Problema</a:t>
            </a:r>
            <a:r>
              <a:rPr lang="en-US" sz="2000" b="1" dirty="0" smtClean="0"/>
              <a:t>: </a:t>
            </a:r>
          </a:p>
          <a:p>
            <a:pPr fontAlgn="base">
              <a:buFontTx/>
              <a:buChar char="-"/>
            </a:pPr>
            <a:r>
              <a:rPr lang="en-US" sz="2000" dirty="0" smtClean="0"/>
              <a:t>La </a:t>
            </a:r>
            <a:r>
              <a:rPr lang="en-US" sz="2000" dirty="0" err="1" smtClean="0"/>
              <a:t>metodología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recoger</a:t>
            </a:r>
            <a:r>
              <a:rPr lang="en-US" sz="2000" dirty="0" smtClean="0"/>
              <a:t> </a:t>
            </a:r>
            <a:r>
              <a:rPr lang="en-US" sz="2000" dirty="0" err="1" smtClean="0"/>
              <a:t>opiniones</a:t>
            </a:r>
            <a:r>
              <a:rPr lang="en-US" sz="2000" dirty="0" smtClean="0"/>
              <a:t> </a:t>
            </a:r>
            <a:r>
              <a:rPr lang="en-US" sz="2000" dirty="0" err="1" smtClean="0"/>
              <a:t>pertenece</a:t>
            </a:r>
            <a:r>
              <a:rPr lang="en-US" sz="2000" dirty="0" smtClean="0"/>
              <a:t> al campo de la </a:t>
            </a:r>
            <a:r>
              <a:rPr lang="en-US" sz="2000" dirty="0" err="1" smtClean="0"/>
              <a:t>comunicación</a:t>
            </a:r>
            <a:r>
              <a:rPr lang="en-US" sz="2000" dirty="0" smtClean="0"/>
              <a:t>, y no al de la </a:t>
            </a:r>
            <a:r>
              <a:rPr lang="en-US" sz="2000" dirty="0" err="1" smtClean="0"/>
              <a:t>investigación</a:t>
            </a:r>
            <a:r>
              <a:rPr lang="en-US" sz="2000" dirty="0" smtClean="0"/>
              <a:t>. </a:t>
            </a:r>
            <a:r>
              <a:rPr lang="en-US" sz="2000" dirty="0" err="1" smtClean="0"/>
              <a:t>Por</a:t>
            </a:r>
            <a:r>
              <a:rPr lang="en-US" sz="2000" dirty="0" smtClean="0"/>
              <a:t> lo </a:t>
            </a:r>
            <a:r>
              <a:rPr lang="en-US" sz="2000" dirty="0" err="1" smtClean="0"/>
              <a:t>tanto</a:t>
            </a:r>
            <a:r>
              <a:rPr lang="en-US" sz="2000" dirty="0" smtClean="0"/>
              <a:t>,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conclusiones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la </a:t>
            </a:r>
            <a:r>
              <a:rPr lang="en-US" sz="2000" dirty="0" err="1" smtClean="0"/>
              <a:t>percepción</a:t>
            </a:r>
            <a:r>
              <a:rPr lang="en-US" sz="2000" dirty="0" smtClean="0"/>
              <a:t> social de la NM </a:t>
            </a:r>
            <a:r>
              <a:rPr lang="en-US" sz="2000" dirty="0" err="1" smtClean="0"/>
              <a:t>puede</a:t>
            </a:r>
            <a:r>
              <a:rPr lang="en-US" sz="2000" dirty="0" smtClean="0"/>
              <a:t> ser </a:t>
            </a:r>
            <a:r>
              <a:rPr lang="en-US" sz="2000" dirty="0" err="1" smtClean="0"/>
              <a:t>sesgadas</a:t>
            </a:r>
            <a:r>
              <a:rPr lang="en-US" sz="2000" dirty="0" smtClean="0"/>
              <a:t>.</a:t>
            </a:r>
          </a:p>
          <a:p>
            <a:pPr fontAlgn="base">
              <a:buFontTx/>
              <a:buChar char="-"/>
            </a:pPr>
            <a:r>
              <a:rPr lang="en-US" sz="2000" dirty="0" smtClean="0"/>
              <a:t>La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conclusiones</a:t>
            </a:r>
            <a:r>
              <a:rPr lang="en-US" sz="2000" dirty="0" smtClean="0"/>
              <a:t> en </a:t>
            </a:r>
            <a:r>
              <a:rPr lang="en-US" sz="2000" dirty="0" err="1" smtClean="0"/>
              <a:t>firme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el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NERRI no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constar</a:t>
            </a:r>
            <a:r>
              <a:rPr lang="en-US" sz="2000" dirty="0" smtClean="0"/>
              <a:t> en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tomas</a:t>
            </a:r>
            <a:r>
              <a:rPr lang="en-US" sz="2000" dirty="0" smtClean="0"/>
              <a:t> de </a:t>
            </a:r>
            <a:r>
              <a:rPr lang="en-US" sz="2000" dirty="0" err="1" smtClean="0"/>
              <a:t>decisiones</a:t>
            </a:r>
            <a:r>
              <a:rPr lang="en-US" sz="2000" dirty="0" smtClean="0"/>
              <a:t> </a:t>
            </a:r>
            <a:r>
              <a:rPr lang="en-US" sz="2000" dirty="0" err="1" smtClean="0"/>
              <a:t>oficiales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opiniones</a:t>
            </a:r>
            <a:endParaRPr lang="en-US" sz="2000" dirty="0" smtClean="0"/>
          </a:p>
          <a:p>
            <a:pPr fontAlgn="base">
              <a:buNone/>
            </a:pPr>
            <a:endParaRPr lang="en-US" sz="2000" dirty="0" smtClean="0"/>
          </a:p>
          <a:p>
            <a:pPr fontAlgn="base">
              <a:buNone/>
            </a:pPr>
            <a:r>
              <a:rPr lang="en-US" sz="2000" b="1" dirty="0" err="1" smtClean="0"/>
              <a:t>Solución</a:t>
            </a:r>
            <a:r>
              <a:rPr lang="en-US" sz="2000" b="1" dirty="0" smtClean="0"/>
              <a:t>: </a:t>
            </a:r>
          </a:p>
          <a:p>
            <a:pPr fontAlgn="base">
              <a:buNone/>
            </a:pPr>
            <a:r>
              <a:rPr lang="en-US" sz="2000" dirty="0" smtClean="0"/>
              <a:t>Un </a:t>
            </a:r>
            <a:r>
              <a:rPr lang="en-US" sz="2000" dirty="0" err="1" smtClean="0"/>
              <a:t>cuestionario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tuviera</a:t>
            </a:r>
            <a:r>
              <a:rPr lang="en-US" sz="2000" dirty="0" smtClean="0"/>
              <a:t> en </a:t>
            </a:r>
            <a:r>
              <a:rPr lang="en-US" sz="2000" dirty="0" err="1" smtClean="0"/>
              <a:t>cuenta</a:t>
            </a:r>
            <a:r>
              <a:rPr lang="en-US" sz="2000" dirty="0" smtClean="0"/>
              <a:t> el input de los MLE </a:t>
            </a:r>
            <a:r>
              <a:rPr lang="en-US" sz="2000" dirty="0" err="1" smtClean="0"/>
              <a:t>evitaría</a:t>
            </a:r>
            <a:r>
              <a:rPr lang="en-US" sz="2000" dirty="0" smtClean="0"/>
              <a:t> en parte el </a:t>
            </a:r>
            <a:r>
              <a:rPr lang="en-US" sz="2000" dirty="0" err="1" smtClean="0"/>
              <a:t>sesgo</a:t>
            </a:r>
            <a:r>
              <a:rPr lang="en-US" sz="2000" dirty="0" smtClean="0"/>
              <a:t> y </a:t>
            </a:r>
            <a:r>
              <a:rPr lang="en-US" sz="2000" dirty="0" err="1" smtClean="0"/>
              <a:t>añadiría</a:t>
            </a:r>
            <a:r>
              <a:rPr lang="en-US" sz="2000" dirty="0" smtClean="0"/>
              <a:t> </a:t>
            </a:r>
            <a:r>
              <a:rPr lang="en-US" sz="2000" dirty="0" err="1" smtClean="0"/>
              <a:t>validez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científica</a:t>
            </a:r>
            <a:r>
              <a:rPr lang="en-US" sz="2000" dirty="0" smtClean="0"/>
              <a:t> y </a:t>
            </a:r>
            <a:r>
              <a:rPr lang="en-US" sz="2000" dirty="0" err="1" smtClean="0"/>
              <a:t>credibilidad</a:t>
            </a:r>
            <a:r>
              <a:rPr lang="en-US" sz="2000" dirty="0" smtClean="0"/>
              <a:t> a la </a:t>
            </a:r>
            <a:r>
              <a:rPr lang="en-US" sz="2000" dirty="0" err="1" smtClean="0"/>
              <a:t>percepción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pública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la NM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Ejercicios de Aprendizaje Mutuo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dirty="0" smtClean="0"/>
              <a:t>La importancia de integrar la RRI en la educación universitaria</a:t>
            </a:r>
          </a:p>
          <a:p>
            <a:pPr lvl="1"/>
            <a:endParaRPr lang="es-ES" dirty="0" smtClean="0"/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RRI has the potential to make research and innovation investments more efficient, while at the same time focusing on global societal challenges (Van den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Hoven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2013)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Awareness, knowledge and acquisition of skills and tools to incorporate RRI as a regular part of professional practice should be learned as early as possible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s-ES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El proyecto HEIRRI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/>
              <a:t>El proyecto RRI Tools</a:t>
            </a:r>
            <a:endParaRPr lang="es-ES" sz="3200" dirty="0"/>
          </a:p>
        </p:txBody>
      </p:sp>
      <p:pic>
        <p:nvPicPr>
          <p:cNvPr id="6" name="Imagen 4" descr="RRI_GRAFICOS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410200"/>
            <a:ext cx="3459505" cy="11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5"/>
          <p:cNvSpPr txBox="1">
            <a:spLocks/>
          </p:cNvSpPr>
          <p:nvPr/>
        </p:nvSpPr>
        <p:spPr>
          <a:xfrm>
            <a:off x="246154" y="4789181"/>
            <a:ext cx="5281868" cy="79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dirty="0" smtClean="0">
                <a:solidFill>
                  <a:schemeClr val="tx1">
                    <a:tint val="75000"/>
                  </a:schemeClr>
                </a:solidFill>
              </a:rPr>
              <a:t>Main goal &amp; outcome: develop a Training </a:t>
            </a:r>
            <a:r>
              <a:rPr lang="en-US" sz="1400" b="1" i="1" dirty="0">
                <a:solidFill>
                  <a:schemeClr val="tx1">
                    <a:tint val="75000"/>
                  </a:schemeClr>
                </a:solidFill>
              </a:rPr>
              <a:t>and Dissemination Toolkit on Responsible Research and Innovation (RRI</a:t>
            </a:r>
            <a:r>
              <a:rPr lang="en-US" sz="1400" b="1" i="1" dirty="0" smtClean="0">
                <a:solidFill>
                  <a:schemeClr val="tx1">
                    <a:tint val="75000"/>
                  </a:schemeClr>
                </a:solidFill>
              </a:rPr>
              <a:t>)</a:t>
            </a:r>
            <a:endParaRPr lang="en-US" sz="1400" dirty="0"/>
          </a:p>
        </p:txBody>
      </p:sp>
      <p:sp>
        <p:nvSpPr>
          <p:cNvPr id="8" name="Right Arrow 9"/>
          <p:cNvSpPr/>
          <p:nvPr/>
        </p:nvSpPr>
        <p:spPr>
          <a:xfrm rot="5400000">
            <a:off x="2641445" y="5555449"/>
            <a:ext cx="491287" cy="306798"/>
          </a:xfrm>
          <a:prstGeom prst="rightArrow">
            <a:avLst/>
          </a:prstGeom>
          <a:solidFill>
            <a:srgbClr val="2392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2"/>
          <p:cNvSpPr txBox="1"/>
          <p:nvPr/>
        </p:nvSpPr>
        <p:spPr>
          <a:xfrm>
            <a:off x="892203" y="5995874"/>
            <a:ext cx="3889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tint val="75000"/>
                  </a:schemeClr>
                </a:solidFill>
              </a:rPr>
              <a:t>keystone to foster RRI among all stakeholders</a:t>
            </a:r>
          </a:p>
          <a:p>
            <a:pPr algn="ctr"/>
            <a:r>
              <a:rPr lang="en-US" sz="1400" b="1" i="1" dirty="0">
                <a:solidFill>
                  <a:schemeClr val="tx1">
                    <a:tint val="75000"/>
                  </a:schemeClr>
                </a:solidFill>
              </a:rPr>
              <a:t>-explicitly </a:t>
            </a:r>
            <a:r>
              <a:rPr lang="en-US" sz="1400" b="1" i="1" dirty="0" smtClean="0">
                <a:solidFill>
                  <a:schemeClr val="tx1">
                    <a:tint val="75000"/>
                  </a:schemeClr>
                </a:solidFill>
              </a:rPr>
              <a:t>referred to in several Horizon2020 </a:t>
            </a:r>
            <a:r>
              <a:rPr lang="en-US" sz="1400" b="1" i="1" dirty="0">
                <a:solidFill>
                  <a:schemeClr val="tx1">
                    <a:tint val="75000"/>
                  </a:schemeClr>
                </a:solidFill>
              </a:rPr>
              <a:t>calls-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40055" y="24490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- Proyecto del 7º Programa marco</a:t>
            </a:r>
          </a:p>
          <a:p>
            <a:r>
              <a:rPr lang="es-ES" dirty="0" smtClean="0"/>
              <a:t>- 26 socios</a:t>
            </a:r>
          </a:p>
          <a:p>
            <a:r>
              <a:rPr lang="es-ES" dirty="0" smtClean="0"/>
              <a:t>- 19 </a:t>
            </a:r>
            <a:r>
              <a:rPr lang="es-ES" dirty="0" err="1" smtClean="0"/>
              <a:t>Hubs</a:t>
            </a:r>
            <a:r>
              <a:rPr lang="es-ES" dirty="0" smtClean="0"/>
              <a:t> cubriendo más de 30 países</a:t>
            </a:r>
            <a:endParaRPr lang="es-E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731932"/>
            <a:ext cx="1398920" cy="7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0"/>
          <p:cNvGrpSpPr/>
          <p:nvPr/>
        </p:nvGrpSpPr>
        <p:grpSpPr>
          <a:xfrm>
            <a:off x="5592600" y="1727142"/>
            <a:ext cx="3176332" cy="3429000"/>
            <a:chOff x="6012000" y="1744580"/>
            <a:chExt cx="3780000" cy="37169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88" r="727"/>
            <a:stretch/>
          </p:blipFill>
          <p:spPr bwMode="auto">
            <a:xfrm>
              <a:off x="6012000" y="1744580"/>
              <a:ext cx="3780000" cy="371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3"/>
            <p:cNvSpPr/>
            <p:nvPr/>
          </p:nvSpPr>
          <p:spPr>
            <a:xfrm>
              <a:off x="7610475" y="4271963"/>
              <a:ext cx="276557" cy="176212"/>
            </a:xfrm>
            <a:custGeom>
              <a:avLst/>
              <a:gdLst>
                <a:gd name="connsiteX0" fmla="*/ 59531 w 276557"/>
                <a:gd name="connsiteY0" fmla="*/ 133350 h 176212"/>
                <a:gd name="connsiteX1" fmla="*/ 59531 w 276557"/>
                <a:gd name="connsiteY1" fmla="*/ 133350 h 176212"/>
                <a:gd name="connsiteX2" fmla="*/ 147638 w 276557"/>
                <a:gd name="connsiteY2" fmla="*/ 133350 h 176212"/>
                <a:gd name="connsiteX3" fmla="*/ 188119 w 276557"/>
                <a:gd name="connsiteY3" fmla="*/ 130968 h 176212"/>
                <a:gd name="connsiteX4" fmla="*/ 195263 w 276557"/>
                <a:gd name="connsiteY4" fmla="*/ 116681 h 176212"/>
                <a:gd name="connsiteX5" fmla="*/ 197644 w 276557"/>
                <a:gd name="connsiteY5" fmla="*/ 109537 h 176212"/>
                <a:gd name="connsiteX6" fmla="*/ 195263 w 276557"/>
                <a:gd name="connsiteY6" fmla="*/ 97631 h 176212"/>
                <a:gd name="connsiteX7" fmla="*/ 192881 w 276557"/>
                <a:gd name="connsiteY7" fmla="*/ 88106 h 176212"/>
                <a:gd name="connsiteX8" fmla="*/ 195263 w 276557"/>
                <a:gd name="connsiteY8" fmla="*/ 69056 h 176212"/>
                <a:gd name="connsiteX9" fmla="*/ 216694 w 276557"/>
                <a:gd name="connsiteY9" fmla="*/ 57150 h 176212"/>
                <a:gd name="connsiteX10" fmla="*/ 223838 w 276557"/>
                <a:gd name="connsiteY10" fmla="*/ 54768 h 176212"/>
                <a:gd name="connsiteX11" fmla="*/ 252413 w 276557"/>
                <a:gd name="connsiteY11" fmla="*/ 50006 h 176212"/>
                <a:gd name="connsiteX12" fmla="*/ 271463 w 276557"/>
                <a:gd name="connsiteY12" fmla="*/ 42862 h 176212"/>
                <a:gd name="connsiteX13" fmla="*/ 273844 w 276557"/>
                <a:gd name="connsiteY13" fmla="*/ 28575 h 176212"/>
                <a:gd name="connsiteX14" fmla="*/ 266700 w 276557"/>
                <a:gd name="connsiteY14" fmla="*/ 26193 h 176212"/>
                <a:gd name="connsiteX15" fmla="*/ 259556 w 276557"/>
                <a:gd name="connsiteY15" fmla="*/ 19050 h 176212"/>
                <a:gd name="connsiteX16" fmla="*/ 250031 w 276557"/>
                <a:gd name="connsiteY16" fmla="*/ 16668 h 176212"/>
                <a:gd name="connsiteX17" fmla="*/ 242888 w 276557"/>
                <a:gd name="connsiteY17" fmla="*/ 14287 h 176212"/>
                <a:gd name="connsiteX18" fmla="*/ 228600 w 276557"/>
                <a:gd name="connsiteY18" fmla="*/ 4762 h 176212"/>
                <a:gd name="connsiteX19" fmla="*/ 221456 w 276557"/>
                <a:gd name="connsiteY19" fmla="*/ 0 h 176212"/>
                <a:gd name="connsiteX20" fmla="*/ 214313 w 276557"/>
                <a:gd name="connsiteY20" fmla="*/ 4762 h 176212"/>
                <a:gd name="connsiteX21" fmla="*/ 209550 w 276557"/>
                <a:gd name="connsiteY21" fmla="*/ 11906 h 176212"/>
                <a:gd name="connsiteX22" fmla="*/ 192881 w 276557"/>
                <a:gd name="connsiteY22" fmla="*/ 19050 h 176212"/>
                <a:gd name="connsiteX23" fmla="*/ 152400 w 276557"/>
                <a:gd name="connsiteY23" fmla="*/ 19050 h 176212"/>
                <a:gd name="connsiteX24" fmla="*/ 145256 w 276557"/>
                <a:gd name="connsiteY24" fmla="*/ 23812 h 176212"/>
                <a:gd name="connsiteX25" fmla="*/ 140494 w 276557"/>
                <a:gd name="connsiteY25" fmla="*/ 30956 h 176212"/>
                <a:gd name="connsiteX26" fmla="*/ 126206 w 276557"/>
                <a:gd name="connsiteY26" fmla="*/ 38100 h 176212"/>
                <a:gd name="connsiteX27" fmla="*/ 42863 w 276557"/>
                <a:gd name="connsiteY27" fmla="*/ 38100 h 176212"/>
                <a:gd name="connsiteX28" fmla="*/ 35719 w 276557"/>
                <a:gd name="connsiteY28" fmla="*/ 42862 h 176212"/>
                <a:gd name="connsiteX29" fmla="*/ 30956 w 276557"/>
                <a:gd name="connsiteY29" fmla="*/ 50006 h 176212"/>
                <a:gd name="connsiteX30" fmla="*/ 38100 w 276557"/>
                <a:gd name="connsiteY30" fmla="*/ 57150 h 176212"/>
                <a:gd name="connsiteX31" fmla="*/ 47625 w 276557"/>
                <a:gd name="connsiteY31" fmla="*/ 61912 h 176212"/>
                <a:gd name="connsiteX32" fmla="*/ 61913 w 276557"/>
                <a:gd name="connsiteY32" fmla="*/ 69056 h 176212"/>
                <a:gd name="connsiteX33" fmla="*/ 69056 w 276557"/>
                <a:gd name="connsiteY33" fmla="*/ 76200 h 176212"/>
                <a:gd name="connsiteX34" fmla="*/ 52388 w 276557"/>
                <a:gd name="connsiteY34" fmla="*/ 107156 h 176212"/>
                <a:gd name="connsiteX35" fmla="*/ 45244 w 276557"/>
                <a:gd name="connsiteY35" fmla="*/ 114300 h 176212"/>
                <a:gd name="connsiteX36" fmla="*/ 30956 w 276557"/>
                <a:gd name="connsiteY36" fmla="*/ 119062 h 176212"/>
                <a:gd name="connsiteX37" fmla="*/ 14288 w 276557"/>
                <a:gd name="connsiteY37" fmla="*/ 123825 h 176212"/>
                <a:gd name="connsiteX38" fmla="*/ 0 w 276557"/>
                <a:gd name="connsiteY38" fmla="*/ 126206 h 176212"/>
                <a:gd name="connsiteX39" fmla="*/ 2381 w 276557"/>
                <a:gd name="connsiteY39" fmla="*/ 142875 h 176212"/>
                <a:gd name="connsiteX40" fmla="*/ 16669 w 276557"/>
                <a:gd name="connsiteY40" fmla="*/ 152400 h 176212"/>
                <a:gd name="connsiteX41" fmla="*/ 23813 w 276557"/>
                <a:gd name="connsiteY41" fmla="*/ 157162 h 176212"/>
                <a:gd name="connsiteX42" fmla="*/ 28575 w 276557"/>
                <a:gd name="connsiteY42" fmla="*/ 164306 h 176212"/>
                <a:gd name="connsiteX43" fmla="*/ 45244 w 276557"/>
                <a:gd name="connsiteY43" fmla="*/ 176212 h 176212"/>
                <a:gd name="connsiteX44" fmla="*/ 54769 w 276557"/>
                <a:gd name="connsiteY44" fmla="*/ 142875 h 176212"/>
                <a:gd name="connsiteX45" fmla="*/ 59531 w 276557"/>
                <a:gd name="connsiteY45" fmla="*/ 13335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6557" h="176212">
                  <a:moveTo>
                    <a:pt x="59531" y="133350"/>
                  </a:moveTo>
                  <a:lnTo>
                    <a:pt x="59531" y="133350"/>
                  </a:lnTo>
                  <a:cubicBezTo>
                    <a:pt x="110739" y="127659"/>
                    <a:pt x="50039" y="133350"/>
                    <a:pt x="147638" y="133350"/>
                  </a:cubicBezTo>
                  <a:cubicBezTo>
                    <a:pt x="161155" y="133350"/>
                    <a:pt x="174625" y="131762"/>
                    <a:pt x="188119" y="130968"/>
                  </a:cubicBezTo>
                  <a:cubicBezTo>
                    <a:pt x="194104" y="113012"/>
                    <a:pt x="186029" y="135148"/>
                    <a:pt x="195263" y="116681"/>
                  </a:cubicBezTo>
                  <a:cubicBezTo>
                    <a:pt x="196386" y="114436"/>
                    <a:pt x="196850" y="111918"/>
                    <a:pt x="197644" y="109537"/>
                  </a:cubicBezTo>
                  <a:cubicBezTo>
                    <a:pt x="196850" y="105568"/>
                    <a:pt x="196141" y="101582"/>
                    <a:pt x="195263" y="97631"/>
                  </a:cubicBezTo>
                  <a:cubicBezTo>
                    <a:pt x="194553" y="94436"/>
                    <a:pt x="192881" y="91379"/>
                    <a:pt x="192881" y="88106"/>
                  </a:cubicBezTo>
                  <a:cubicBezTo>
                    <a:pt x="192881" y="81707"/>
                    <a:pt x="193076" y="75070"/>
                    <a:pt x="195263" y="69056"/>
                  </a:cubicBezTo>
                  <a:cubicBezTo>
                    <a:pt x="198213" y="60942"/>
                    <a:pt x="210753" y="59130"/>
                    <a:pt x="216694" y="57150"/>
                  </a:cubicBezTo>
                  <a:cubicBezTo>
                    <a:pt x="219075" y="56356"/>
                    <a:pt x="221353" y="55123"/>
                    <a:pt x="223838" y="54768"/>
                  </a:cubicBezTo>
                  <a:cubicBezTo>
                    <a:pt x="233243" y="53424"/>
                    <a:pt x="243130" y="52327"/>
                    <a:pt x="252413" y="50006"/>
                  </a:cubicBezTo>
                  <a:cubicBezTo>
                    <a:pt x="257390" y="48762"/>
                    <a:pt x="267822" y="44318"/>
                    <a:pt x="271463" y="42862"/>
                  </a:cubicBezTo>
                  <a:cubicBezTo>
                    <a:pt x="274620" y="38126"/>
                    <a:pt x="279759" y="34490"/>
                    <a:pt x="273844" y="28575"/>
                  </a:cubicBezTo>
                  <a:cubicBezTo>
                    <a:pt x="272069" y="26800"/>
                    <a:pt x="269081" y="26987"/>
                    <a:pt x="266700" y="26193"/>
                  </a:cubicBezTo>
                  <a:cubicBezTo>
                    <a:pt x="264319" y="23812"/>
                    <a:pt x="262480" y="20721"/>
                    <a:pt x="259556" y="19050"/>
                  </a:cubicBezTo>
                  <a:cubicBezTo>
                    <a:pt x="256714" y="17426"/>
                    <a:pt x="253178" y="17567"/>
                    <a:pt x="250031" y="16668"/>
                  </a:cubicBezTo>
                  <a:cubicBezTo>
                    <a:pt x="247618" y="15978"/>
                    <a:pt x="245082" y="15506"/>
                    <a:pt x="242888" y="14287"/>
                  </a:cubicBezTo>
                  <a:cubicBezTo>
                    <a:pt x="237884" y="11507"/>
                    <a:pt x="233363" y="7937"/>
                    <a:pt x="228600" y="4762"/>
                  </a:cubicBezTo>
                  <a:lnTo>
                    <a:pt x="221456" y="0"/>
                  </a:lnTo>
                  <a:cubicBezTo>
                    <a:pt x="219075" y="1587"/>
                    <a:pt x="216336" y="2739"/>
                    <a:pt x="214313" y="4762"/>
                  </a:cubicBezTo>
                  <a:cubicBezTo>
                    <a:pt x="212289" y="6786"/>
                    <a:pt x="211749" y="10074"/>
                    <a:pt x="209550" y="11906"/>
                  </a:cubicBezTo>
                  <a:cubicBezTo>
                    <a:pt x="205629" y="15173"/>
                    <a:pt x="197842" y="17396"/>
                    <a:pt x="192881" y="19050"/>
                  </a:cubicBezTo>
                  <a:cubicBezTo>
                    <a:pt x="178234" y="17718"/>
                    <a:pt x="166328" y="14407"/>
                    <a:pt x="152400" y="19050"/>
                  </a:cubicBezTo>
                  <a:cubicBezTo>
                    <a:pt x="149685" y="19955"/>
                    <a:pt x="147637" y="22225"/>
                    <a:pt x="145256" y="23812"/>
                  </a:cubicBezTo>
                  <a:cubicBezTo>
                    <a:pt x="143669" y="26193"/>
                    <a:pt x="142518" y="28932"/>
                    <a:pt x="140494" y="30956"/>
                  </a:cubicBezTo>
                  <a:cubicBezTo>
                    <a:pt x="135880" y="35570"/>
                    <a:pt x="132014" y="36163"/>
                    <a:pt x="126206" y="38100"/>
                  </a:cubicBezTo>
                  <a:cubicBezTo>
                    <a:pt x="98365" y="36708"/>
                    <a:pt x="70642" y="33470"/>
                    <a:pt x="42863" y="38100"/>
                  </a:cubicBezTo>
                  <a:cubicBezTo>
                    <a:pt x="40040" y="38571"/>
                    <a:pt x="38100" y="41275"/>
                    <a:pt x="35719" y="42862"/>
                  </a:cubicBezTo>
                  <a:cubicBezTo>
                    <a:pt x="34131" y="45243"/>
                    <a:pt x="30486" y="47183"/>
                    <a:pt x="30956" y="50006"/>
                  </a:cubicBezTo>
                  <a:cubicBezTo>
                    <a:pt x="31510" y="53328"/>
                    <a:pt x="35360" y="55193"/>
                    <a:pt x="38100" y="57150"/>
                  </a:cubicBezTo>
                  <a:cubicBezTo>
                    <a:pt x="40989" y="59213"/>
                    <a:pt x="44543" y="60151"/>
                    <a:pt x="47625" y="61912"/>
                  </a:cubicBezTo>
                  <a:cubicBezTo>
                    <a:pt x="60552" y="69299"/>
                    <a:pt x="48814" y="64690"/>
                    <a:pt x="61913" y="69056"/>
                  </a:cubicBezTo>
                  <a:cubicBezTo>
                    <a:pt x="64294" y="71437"/>
                    <a:pt x="68396" y="72898"/>
                    <a:pt x="69056" y="76200"/>
                  </a:cubicBezTo>
                  <a:cubicBezTo>
                    <a:pt x="72389" y="92868"/>
                    <a:pt x="62643" y="96901"/>
                    <a:pt x="52388" y="107156"/>
                  </a:cubicBezTo>
                  <a:cubicBezTo>
                    <a:pt x="50007" y="109537"/>
                    <a:pt x="48439" y="113235"/>
                    <a:pt x="45244" y="114300"/>
                  </a:cubicBezTo>
                  <a:lnTo>
                    <a:pt x="30956" y="119062"/>
                  </a:lnTo>
                  <a:cubicBezTo>
                    <a:pt x="24151" y="121330"/>
                    <a:pt x="21759" y="122331"/>
                    <a:pt x="14288" y="123825"/>
                  </a:cubicBezTo>
                  <a:cubicBezTo>
                    <a:pt x="9553" y="124772"/>
                    <a:pt x="4763" y="125412"/>
                    <a:pt x="0" y="126206"/>
                  </a:cubicBezTo>
                  <a:cubicBezTo>
                    <a:pt x="794" y="131762"/>
                    <a:pt x="-632" y="138140"/>
                    <a:pt x="2381" y="142875"/>
                  </a:cubicBezTo>
                  <a:cubicBezTo>
                    <a:pt x="5454" y="147704"/>
                    <a:pt x="11906" y="149225"/>
                    <a:pt x="16669" y="152400"/>
                  </a:cubicBezTo>
                  <a:lnTo>
                    <a:pt x="23813" y="157162"/>
                  </a:lnTo>
                  <a:cubicBezTo>
                    <a:pt x="25400" y="159543"/>
                    <a:pt x="26551" y="162282"/>
                    <a:pt x="28575" y="164306"/>
                  </a:cubicBezTo>
                  <a:cubicBezTo>
                    <a:pt x="31531" y="167263"/>
                    <a:pt x="41185" y="173506"/>
                    <a:pt x="45244" y="176212"/>
                  </a:cubicBezTo>
                  <a:cubicBezTo>
                    <a:pt x="62141" y="159315"/>
                    <a:pt x="42831" y="181674"/>
                    <a:pt x="54769" y="142875"/>
                  </a:cubicBezTo>
                  <a:cubicBezTo>
                    <a:pt x="62573" y="117511"/>
                    <a:pt x="58737" y="134938"/>
                    <a:pt x="59531" y="133350"/>
                  </a:cubicBezTo>
                  <a:close/>
                </a:path>
              </a:pathLst>
            </a:custGeom>
            <a:solidFill>
              <a:srgbClr val="7ED4F2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7"/>
            <p:cNvSpPr/>
            <p:nvPr/>
          </p:nvSpPr>
          <p:spPr>
            <a:xfrm>
              <a:off x="7888373" y="4021489"/>
              <a:ext cx="365040" cy="164749"/>
            </a:xfrm>
            <a:custGeom>
              <a:avLst/>
              <a:gdLst>
                <a:gd name="connsiteX0" fmla="*/ 708 w 365040"/>
                <a:gd name="connsiteY0" fmla="*/ 74261 h 164749"/>
                <a:gd name="connsiteX1" fmla="*/ 708 w 365040"/>
                <a:gd name="connsiteY1" fmla="*/ 74261 h 164749"/>
                <a:gd name="connsiteX2" fmla="*/ 62621 w 365040"/>
                <a:gd name="connsiteY2" fmla="*/ 55211 h 164749"/>
                <a:gd name="connsiteX3" fmla="*/ 67383 w 365040"/>
                <a:gd name="connsiteY3" fmla="*/ 45686 h 164749"/>
                <a:gd name="connsiteX4" fmla="*/ 74527 w 365040"/>
                <a:gd name="connsiteY4" fmla="*/ 43305 h 164749"/>
                <a:gd name="connsiteX5" fmla="*/ 81671 w 365040"/>
                <a:gd name="connsiteY5" fmla="*/ 36161 h 164749"/>
                <a:gd name="connsiteX6" fmla="*/ 84052 w 365040"/>
                <a:gd name="connsiteY6" fmla="*/ 29017 h 164749"/>
                <a:gd name="connsiteX7" fmla="*/ 88815 w 365040"/>
                <a:gd name="connsiteY7" fmla="*/ 21874 h 164749"/>
                <a:gd name="connsiteX8" fmla="*/ 91196 w 365040"/>
                <a:gd name="connsiteY8" fmla="*/ 14730 h 164749"/>
                <a:gd name="connsiteX9" fmla="*/ 167396 w 365040"/>
                <a:gd name="connsiteY9" fmla="*/ 14730 h 164749"/>
                <a:gd name="connsiteX10" fmla="*/ 188827 w 365040"/>
                <a:gd name="connsiteY10" fmla="*/ 21874 h 164749"/>
                <a:gd name="connsiteX11" fmla="*/ 195971 w 365040"/>
                <a:gd name="connsiteY11" fmla="*/ 24255 h 164749"/>
                <a:gd name="connsiteX12" fmla="*/ 203115 w 365040"/>
                <a:gd name="connsiteY12" fmla="*/ 29017 h 164749"/>
                <a:gd name="connsiteX13" fmla="*/ 222165 w 365040"/>
                <a:gd name="connsiteY13" fmla="*/ 26636 h 164749"/>
                <a:gd name="connsiteX14" fmla="*/ 226927 w 365040"/>
                <a:gd name="connsiteY14" fmla="*/ 19492 h 164749"/>
                <a:gd name="connsiteX15" fmla="*/ 234071 w 365040"/>
                <a:gd name="connsiteY15" fmla="*/ 17111 h 164749"/>
                <a:gd name="connsiteX16" fmla="*/ 248358 w 365040"/>
                <a:gd name="connsiteY16" fmla="*/ 7586 h 164749"/>
                <a:gd name="connsiteX17" fmla="*/ 253121 w 365040"/>
                <a:gd name="connsiteY17" fmla="*/ 442 h 164749"/>
                <a:gd name="connsiteX18" fmla="*/ 303127 w 365040"/>
                <a:gd name="connsiteY18" fmla="*/ 2824 h 164749"/>
                <a:gd name="connsiteX19" fmla="*/ 324558 w 365040"/>
                <a:gd name="connsiteY19" fmla="*/ 14730 h 164749"/>
                <a:gd name="connsiteX20" fmla="*/ 331702 w 365040"/>
                <a:gd name="connsiteY20" fmla="*/ 21874 h 164749"/>
                <a:gd name="connsiteX21" fmla="*/ 341227 w 365040"/>
                <a:gd name="connsiteY21" fmla="*/ 24255 h 164749"/>
                <a:gd name="connsiteX22" fmla="*/ 348371 w 365040"/>
                <a:gd name="connsiteY22" fmla="*/ 29017 h 164749"/>
                <a:gd name="connsiteX23" fmla="*/ 357896 w 365040"/>
                <a:gd name="connsiteY23" fmla="*/ 31399 h 164749"/>
                <a:gd name="connsiteX24" fmla="*/ 365040 w 365040"/>
                <a:gd name="connsiteY24" fmla="*/ 33780 h 164749"/>
                <a:gd name="connsiteX25" fmla="*/ 362658 w 365040"/>
                <a:gd name="connsiteY25" fmla="*/ 48067 h 164749"/>
                <a:gd name="connsiteX26" fmla="*/ 360277 w 365040"/>
                <a:gd name="connsiteY26" fmla="*/ 57592 h 164749"/>
                <a:gd name="connsiteX27" fmla="*/ 350752 w 365040"/>
                <a:gd name="connsiteY27" fmla="*/ 59974 h 164749"/>
                <a:gd name="connsiteX28" fmla="*/ 345990 w 365040"/>
                <a:gd name="connsiteY28" fmla="*/ 67117 h 164749"/>
                <a:gd name="connsiteX29" fmla="*/ 343608 w 365040"/>
                <a:gd name="connsiteY29" fmla="*/ 112361 h 164749"/>
                <a:gd name="connsiteX30" fmla="*/ 331702 w 365040"/>
                <a:gd name="connsiteY30" fmla="*/ 109980 h 164749"/>
                <a:gd name="connsiteX31" fmla="*/ 317415 w 365040"/>
                <a:gd name="connsiteY31" fmla="*/ 105217 h 164749"/>
                <a:gd name="connsiteX32" fmla="*/ 303127 w 365040"/>
                <a:gd name="connsiteY32" fmla="*/ 98074 h 164749"/>
                <a:gd name="connsiteX33" fmla="*/ 298365 w 365040"/>
                <a:gd name="connsiteY33" fmla="*/ 90930 h 164749"/>
                <a:gd name="connsiteX34" fmla="*/ 291221 w 365040"/>
                <a:gd name="connsiteY34" fmla="*/ 88549 h 164749"/>
                <a:gd name="connsiteX35" fmla="*/ 262646 w 365040"/>
                <a:gd name="connsiteY35" fmla="*/ 90930 h 164749"/>
                <a:gd name="connsiteX36" fmla="*/ 245977 w 365040"/>
                <a:gd name="connsiteY36" fmla="*/ 98074 h 164749"/>
                <a:gd name="connsiteX37" fmla="*/ 236452 w 365040"/>
                <a:gd name="connsiteY37" fmla="*/ 105217 h 164749"/>
                <a:gd name="connsiteX38" fmla="*/ 231690 w 365040"/>
                <a:gd name="connsiteY38" fmla="*/ 112361 h 164749"/>
                <a:gd name="connsiteX39" fmla="*/ 210258 w 365040"/>
                <a:gd name="connsiteY39" fmla="*/ 124267 h 164749"/>
                <a:gd name="connsiteX40" fmla="*/ 203115 w 365040"/>
                <a:gd name="connsiteY40" fmla="*/ 129030 h 164749"/>
                <a:gd name="connsiteX41" fmla="*/ 181683 w 365040"/>
                <a:gd name="connsiteY41" fmla="*/ 121886 h 164749"/>
                <a:gd name="connsiteX42" fmla="*/ 174540 w 365040"/>
                <a:gd name="connsiteY42" fmla="*/ 119505 h 164749"/>
                <a:gd name="connsiteX43" fmla="*/ 162633 w 365040"/>
                <a:gd name="connsiteY43" fmla="*/ 129030 h 164749"/>
                <a:gd name="connsiteX44" fmla="*/ 153108 w 365040"/>
                <a:gd name="connsiteY44" fmla="*/ 143317 h 164749"/>
                <a:gd name="connsiteX45" fmla="*/ 129296 w 365040"/>
                <a:gd name="connsiteY45" fmla="*/ 145699 h 164749"/>
                <a:gd name="connsiteX46" fmla="*/ 124533 w 365040"/>
                <a:gd name="connsiteY46" fmla="*/ 152842 h 164749"/>
                <a:gd name="connsiteX47" fmla="*/ 122152 w 365040"/>
                <a:gd name="connsiteY47" fmla="*/ 159986 h 164749"/>
                <a:gd name="connsiteX48" fmla="*/ 115008 w 365040"/>
                <a:gd name="connsiteY48" fmla="*/ 164749 h 164749"/>
                <a:gd name="connsiteX49" fmla="*/ 76908 w 365040"/>
                <a:gd name="connsiteY49" fmla="*/ 162367 h 164749"/>
                <a:gd name="connsiteX50" fmla="*/ 69765 w 365040"/>
                <a:gd name="connsiteY50" fmla="*/ 159986 h 164749"/>
                <a:gd name="connsiteX51" fmla="*/ 55477 w 365040"/>
                <a:gd name="connsiteY51" fmla="*/ 150461 h 164749"/>
                <a:gd name="connsiteX52" fmla="*/ 38808 w 365040"/>
                <a:gd name="connsiteY52" fmla="*/ 143317 h 164749"/>
                <a:gd name="connsiteX53" fmla="*/ 24521 w 365040"/>
                <a:gd name="connsiteY53" fmla="*/ 138555 h 164749"/>
                <a:gd name="connsiteX54" fmla="*/ 17377 w 365040"/>
                <a:gd name="connsiteY54" fmla="*/ 133792 h 164749"/>
                <a:gd name="connsiteX55" fmla="*/ 10233 w 365040"/>
                <a:gd name="connsiteY55" fmla="*/ 131411 h 164749"/>
                <a:gd name="connsiteX56" fmla="*/ 5471 w 365040"/>
                <a:gd name="connsiteY56" fmla="*/ 124267 h 164749"/>
                <a:gd name="connsiteX57" fmla="*/ 708 w 365040"/>
                <a:gd name="connsiteY57" fmla="*/ 74261 h 16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5040" h="164749">
                  <a:moveTo>
                    <a:pt x="708" y="74261"/>
                  </a:moveTo>
                  <a:lnTo>
                    <a:pt x="708" y="74261"/>
                  </a:lnTo>
                  <a:cubicBezTo>
                    <a:pt x="25653" y="39340"/>
                    <a:pt x="-2364" y="69338"/>
                    <a:pt x="62621" y="55211"/>
                  </a:cubicBezTo>
                  <a:cubicBezTo>
                    <a:pt x="66090" y="54457"/>
                    <a:pt x="64873" y="48196"/>
                    <a:pt x="67383" y="45686"/>
                  </a:cubicBezTo>
                  <a:cubicBezTo>
                    <a:pt x="69158" y="43911"/>
                    <a:pt x="72146" y="44099"/>
                    <a:pt x="74527" y="43305"/>
                  </a:cubicBezTo>
                  <a:cubicBezTo>
                    <a:pt x="76908" y="40924"/>
                    <a:pt x="79803" y="38963"/>
                    <a:pt x="81671" y="36161"/>
                  </a:cubicBezTo>
                  <a:cubicBezTo>
                    <a:pt x="83063" y="34072"/>
                    <a:pt x="82929" y="31262"/>
                    <a:pt x="84052" y="29017"/>
                  </a:cubicBezTo>
                  <a:cubicBezTo>
                    <a:pt x="85332" y="26457"/>
                    <a:pt x="87227" y="24255"/>
                    <a:pt x="88815" y="21874"/>
                  </a:cubicBezTo>
                  <a:cubicBezTo>
                    <a:pt x="89609" y="19493"/>
                    <a:pt x="88723" y="15160"/>
                    <a:pt x="91196" y="14730"/>
                  </a:cubicBezTo>
                  <a:cubicBezTo>
                    <a:pt x="123244" y="9156"/>
                    <a:pt x="139108" y="11902"/>
                    <a:pt x="167396" y="14730"/>
                  </a:cubicBezTo>
                  <a:lnTo>
                    <a:pt x="188827" y="21874"/>
                  </a:lnTo>
                  <a:cubicBezTo>
                    <a:pt x="191208" y="22668"/>
                    <a:pt x="193882" y="22863"/>
                    <a:pt x="195971" y="24255"/>
                  </a:cubicBezTo>
                  <a:lnTo>
                    <a:pt x="203115" y="29017"/>
                  </a:lnTo>
                  <a:cubicBezTo>
                    <a:pt x="209465" y="28223"/>
                    <a:pt x="216223" y="29013"/>
                    <a:pt x="222165" y="26636"/>
                  </a:cubicBezTo>
                  <a:cubicBezTo>
                    <a:pt x="224822" y="25573"/>
                    <a:pt x="224692" y="21280"/>
                    <a:pt x="226927" y="19492"/>
                  </a:cubicBezTo>
                  <a:cubicBezTo>
                    <a:pt x="228887" y="17924"/>
                    <a:pt x="231877" y="18330"/>
                    <a:pt x="234071" y="17111"/>
                  </a:cubicBezTo>
                  <a:cubicBezTo>
                    <a:pt x="239074" y="14331"/>
                    <a:pt x="248358" y="7586"/>
                    <a:pt x="248358" y="7586"/>
                  </a:cubicBezTo>
                  <a:cubicBezTo>
                    <a:pt x="249946" y="5205"/>
                    <a:pt x="250270" y="690"/>
                    <a:pt x="253121" y="442"/>
                  </a:cubicBezTo>
                  <a:cubicBezTo>
                    <a:pt x="269746" y="-1003"/>
                    <a:pt x="286497" y="1438"/>
                    <a:pt x="303127" y="2824"/>
                  </a:cubicBezTo>
                  <a:cubicBezTo>
                    <a:pt x="309661" y="3369"/>
                    <a:pt x="321955" y="12127"/>
                    <a:pt x="324558" y="14730"/>
                  </a:cubicBezTo>
                  <a:cubicBezTo>
                    <a:pt x="326939" y="17111"/>
                    <a:pt x="328778" y="20203"/>
                    <a:pt x="331702" y="21874"/>
                  </a:cubicBezTo>
                  <a:cubicBezTo>
                    <a:pt x="334544" y="23498"/>
                    <a:pt x="338052" y="23461"/>
                    <a:pt x="341227" y="24255"/>
                  </a:cubicBezTo>
                  <a:cubicBezTo>
                    <a:pt x="343608" y="25842"/>
                    <a:pt x="345741" y="27890"/>
                    <a:pt x="348371" y="29017"/>
                  </a:cubicBezTo>
                  <a:cubicBezTo>
                    <a:pt x="351379" y="30306"/>
                    <a:pt x="354749" y="30500"/>
                    <a:pt x="357896" y="31399"/>
                  </a:cubicBezTo>
                  <a:cubicBezTo>
                    <a:pt x="360310" y="32089"/>
                    <a:pt x="362659" y="32986"/>
                    <a:pt x="365040" y="33780"/>
                  </a:cubicBezTo>
                  <a:cubicBezTo>
                    <a:pt x="364246" y="38542"/>
                    <a:pt x="363605" y="43333"/>
                    <a:pt x="362658" y="48067"/>
                  </a:cubicBezTo>
                  <a:cubicBezTo>
                    <a:pt x="362016" y="51276"/>
                    <a:pt x="362591" y="55278"/>
                    <a:pt x="360277" y="57592"/>
                  </a:cubicBezTo>
                  <a:cubicBezTo>
                    <a:pt x="357963" y="59906"/>
                    <a:pt x="353927" y="59180"/>
                    <a:pt x="350752" y="59974"/>
                  </a:cubicBezTo>
                  <a:cubicBezTo>
                    <a:pt x="349165" y="62355"/>
                    <a:pt x="346377" y="64282"/>
                    <a:pt x="345990" y="67117"/>
                  </a:cubicBezTo>
                  <a:cubicBezTo>
                    <a:pt x="343949" y="82081"/>
                    <a:pt x="348384" y="98034"/>
                    <a:pt x="343608" y="112361"/>
                  </a:cubicBezTo>
                  <a:cubicBezTo>
                    <a:pt x="342328" y="116201"/>
                    <a:pt x="335607" y="111045"/>
                    <a:pt x="331702" y="109980"/>
                  </a:cubicBezTo>
                  <a:cubicBezTo>
                    <a:pt x="326859" y="108659"/>
                    <a:pt x="321592" y="108001"/>
                    <a:pt x="317415" y="105217"/>
                  </a:cubicBezTo>
                  <a:cubicBezTo>
                    <a:pt x="308182" y="99063"/>
                    <a:pt x="312986" y="101360"/>
                    <a:pt x="303127" y="98074"/>
                  </a:cubicBezTo>
                  <a:cubicBezTo>
                    <a:pt x="301540" y="95693"/>
                    <a:pt x="300600" y="92718"/>
                    <a:pt x="298365" y="90930"/>
                  </a:cubicBezTo>
                  <a:cubicBezTo>
                    <a:pt x="296405" y="89362"/>
                    <a:pt x="293731" y="88549"/>
                    <a:pt x="291221" y="88549"/>
                  </a:cubicBezTo>
                  <a:cubicBezTo>
                    <a:pt x="281663" y="88549"/>
                    <a:pt x="272171" y="90136"/>
                    <a:pt x="262646" y="90930"/>
                  </a:cubicBezTo>
                  <a:cubicBezTo>
                    <a:pt x="255699" y="93245"/>
                    <a:pt x="252706" y="93868"/>
                    <a:pt x="245977" y="98074"/>
                  </a:cubicBezTo>
                  <a:cubicBezTo>
                    <a:pt x="242612" y="100177"/>
                    <a:pt x="239627" y="102836"/>
                    <a:pt x="236452" y="105217"/>
                  </a:cubicBezTo>
                  <a:cubicBezTo>
                    <a:pt x="234865" y="107598"/>
                    <a:pt x="233844" y="110476"/>
                    <a:pt x="231690" y="112361"/>
                  </a:cubicBezTo>
                  <a:cubicBezTo>
                    <a:pt x="221613" y="121179"/>
                    <a:pt x="220070" y="120997"/>
                    <a:pt x="210258" y="124267"/>
                  </a:cubicBezTo>
                  <a:cubicBezTo>
                    <a:pt x="207877" y="125855"/>
                    <a:pt x="205959" y="128714"/>
                    <a:pt x="203115" y="129030"/>
                  </a:cubicBezTo>
                  <a:cubicBezTo>
                    <a:pt x="188646" y="130638"/>
                    <a:pt x="191278" y="126684"/>
                    <a:pt x="181683" y="121886"/>
                  </a:cubicBezTo>
                  <a:cubicBezTo>
                    <a:pt x="179438" y="120764"/>
                    <a:pt x="176921" y="120299"/>
                    <a:pt x="174540" y="119505"/>
                  </a:cubicBezTo>
                  <a:cubicBezTo>
                    <a:pt x="166301" y="122251"/>
                    <a:pt x="166941" y="120413"/>
                    <a:pt x="162633" y="129030"/>
                  </a:cubicBezTo>
                  <a:cubicBezTo>
                    <a:pt x="159869" y="134557"/>
                    <a:pt x="161112" y="140854"/>
                    <a:pt x="153108" y="143317"/>
                  </a:cubicBezTo>
                  <a:cubicBezTo>
                    <a:pt x="145484" y="145663"/>
                    <a:pt x="137233" y="144905"/>
                    <a:pt x="129296" y="145699"/>
                  </a:cubicBezTo>
                  <a:cubicBezTo>
                    <a:pt x="127708" y="148080"/>
                    <a:pt x="125813" y="150282"/>
                    <a:pt x="124533" y="152842"/>
                  </a:cubicBezTo>
                  <a:cubicBezTo>
                    <a:pt x="123410" y="155087"/>
                    <a:pt x="123720" y="158026"/>
                    <a:pt x="122152" y="159986"/>
                  </a:cubicBezTo>
                  <a:cubicBezTo>
                    <a:pt x="120364" y="162221"/>
                    <a:pt x="117389" y="163161"/>
                    <a:pt x="115008" y="164749"/>
                  </a:cubicBezTo>
                  <a:cubicBezTo>
                    <a:pt x="102308" y="163955"/>
                    <a:pt x="89563" y="163699"/>
                    <a:pt x="76908" y="162367"/>
                  </a:cubicBezTo>
                  <a:cubicBezTo>
                    <a:pt x="74412" y="162104"/>
                    <a:pt x="71959" y="161205"/>
                    <a:pt x="69765" y="159986"/>
                  </a:cubicBezTo>
                  <a:cubicBezTo>
                    <a:pt x="64761" y="157206"/>
                    <a:pt x="60240" y="153636"/>
                    <a:pt x="55477" y="150461"/>
                  </a:cubicBezTo>
                  <a:cubicBezTo>
                    <a:pt x="44146" y="142907"/>
                    <a:pt x="52784" y="147510"/>
                    <a:pt x="38808" y="143317"/>
                  </a:cubicBezTo>
                  <a:cubicBezTo>
                    <a:pt x="34000" y="141874"/>
                    <a:pt x="24521" y="138555"/>
                    <a:pt x="24521" y="138555"/>
                  </a:cubicBezTo>
                  <a:cubicBezTo>
                    <a:pt x="22140" y="136967"/>
                    <a:pt x="19937" y="135072"/>
                    <a:pt x="17377" y="133792"/>
                  </a:cubicBezTo>
                  <a:cubicBezTo>
                    <a:pt x="15132" y="132669"/>
                    <a:pt x="12193" y="132979"/>
                    <a:pt x="10233" y="131411"/>
                  </a:cubicBezTo>
                  <a:cubicBezTo>
                    <a:pt x="7998" y="129623"/>
                    <a:pt x="6633" y="126882"/>
                    <a:pt x="5471" y="124267"/>
                  </a:cubicBezTo>
                  <a:cubicBezTo>
                    <a:pt x="-3560" y="103948"/>
                    <a:pt x="1502" y="82595"/>
                    <a:pt x="708" y="7426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4" descr="horitzontal fondo blan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476" y="3877217"/>
            <a:ext cx="1811117" cy="23758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0" descr="IRS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25" y="3810849"/>
            <a:ext cx="1037510" cy="38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055984" y="3483381"/>
            <a:ext cx="1573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Coordinator</a:t>
            </a:r>
            <a:r>
              <a:rPr lang="es-ES" sz="1100" b="1" dirty="0" smtClean="0"/>
              <a:t>: </a:t>
            </a:r>
            <a:endParaRPr lang="es-ES" sz="11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200492" y="3504621"/>
            <a:ext cx="1573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Deputy-Coordinator</a:t>
            </a:r>
            <a:r>
              <a:rPr lang="es-ES" sz="1100" b="1" dirty="0" smtClean="0"/>
              <a:t>: 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xmlns="" val="4236402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3787" cy="781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T</a:t>
            </a:r>
            <a:r>
              <a:rPr lang="es-ES" sz="3600" dirty="0" smtClean="0">
                <a:solidFill>
                  <a:schemeClr val="bg1"/>
                </a:solidFill>
              </a:rPr>
              <a:t>alleres de reflexión y consulta en España</a:t>
            </a:r>
            <a:r>
              <a:rPr lang="es-ES" sz="3200" b="1" dirty="0" smtClean="0">
                <a:solidFill>
                  <a:srgbClr val="217B7D"/>
                </a:solidFill>
              </a:rPr>
              <a:t/>
            </a:r>
            <a:br>
              <a:rPr lang="es-ES" sz="3200" b="1" dirty="0" smtClean="0">
                <a:solidFill>
                  <a:srgbClr val="217B7D"/>
                </a:solidFill>
              </a:rPr>
            </a:br>
            <a:endParaRPr lang="es-ES" sz="32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43" r="6618"/>
          <a:stretch/>
        </p:blipFill>
        <p:spPr>
          <a:xfrm>
            <a:off x="5401045" y="4221088"/>
            <a:ext cx="3378845" cy="22322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8" t="13959"/>
          <a:stretch/>
        </p:blipFill>
        <p:spPr>
          <a:xfrm>
            <a:off x="2555776" y="4044544"/>
            <a:ext cx="2690701" cy="240879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2" r="21045" b="12836"/>
          <a:stretch/>
        </p:blipFill>
        <p:spPr>
          <a:xfrm>
            <a:off x="6723337" y="1164569"/>
            <a:ext cx="2047650" cy="295023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3" t="21491" r="43882" b="16823"/>
          <a:stretch/>
        </p:blipFill>
        <p:spPr>
          <a:xfrm>
            <a:off x="539552" y="3972353"/>
            <a:ext cx="1871939" cy="2480983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39552" y="129540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  <a:cs typeface="Arial" panose="020B0604020202020204" pitchFamily="34" charset="0"/>
              </a:rPr>
              <a:t>Más de 25 instituciones españolas participaron y se convencieron de la importancia de la RRI</a:t>
            </a:r>
          </a:p>
        </p:txBody>
      </p:sp>
      <p:sp>
        <p:nvSpPr>
          <p:cNvPr id="22" name="21 Llamada rectangular redondeada"/>
          <p:cNvSpPr/>
          <p:nvPr/>
        </p:nvSpPr>
        <p:spPr>
          <a:xfrm>
            <a:off x="395536" y="2499305"/>
            <a:ext cx="2441107" cy="1192089"/>
          </a:xfrm>
          <a:prstGeom prst="wedgeRoundRectCallout">
            <a:avLst>
              <a:gd name="adj1" fmla="val -4085"/>
              <a:gd name="adj2" fmla="val 6443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395537" y="2499305"/>
            <a:ext cx="2441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“Incorporar la RRI en nuestro trabajo puede ayudarnos a recibir más fondos, tener el apoyo de la industria y facilitar nuevas alianzas” </a:t>
            </a:r>
          </a:p>
          <a:p>
            <a:pPr algn="r"/>
            <a:endParaRPr lang="es-ES" sz="1200" dirty="0" smtClean="0"/>
          </a:p>
          <a:p>
            <a:pPr algn="r"/>
            <a:r>
              <a:rPr lang="es-ES" sz="1200" dirty="0" smtClean="0"/>
              <a:t>Investigadores</a:t>
            </a:r>
            <a:endParaRPr lang="es-ES" sz="1200" dirty="0"/>
          </a:p>
        </p:txBody>
      </p:sp>
      <p:grpSp>
        <p:nvGrpSpPr>
          <p:cNvPr id="34" name="33 Grupo"/>
          <p:cNvGrpSpPr/>
          <p:nvPr/>
        </p:nvGrpSpPr>
        <p:grpSpPr>
          <a:xfrm>
            <a:off x="2985604" y="1916832"/>
            <a:ext cx="2666516" cy="1800200"/>
            <a:chOff x="2985604" y="1916832"/>
            <a:chExt cx="2666516" cy="1800200"/>
          </a:xfrm>
        </p:grpSpPr>
        <p:sp>
          <p:nvSpPr>
            <p:cNvPr id="24" name="23 Llamada de nube"/>
            <p:cNvSpPr/>
            <p:nvPr/>
          </p:nvSpPr>
          <p:spPr>
            <a:xfrm>
              <a:off x="2985604" y="1916832"/>
              <a:ext cx="2666516" cy="1800200"/>
            </a:xfrm>
            <a:prstGeom prst="cloudCallout">
              <a:avLst>
                <a:gd name="adj1" fmla="val 25396"/>
                <a:gd name="adj2" fmla="val 76904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203848" y="2209800"/>
              <a:ext cx="24300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/>
                <a:t>“Es difícil valorar los beneficios de la RRI. Inicialmente puede incrementar los costes de producción. La rentabilidad de implementar la RRI se debe demostrar” </a:t>
              </a:r>
            </a:p>
            <a:p>
              <a:pPr algn="ctr"/>
              <a:r>
                <a:rPr lang="es-ES" sz="1200" dirty="0" smtClean="0"/>
                <a:t>Industria</a:t>
              </a:r>
              <a:endParaRPr lang="es-ES" sz="1200" dirty="0"/>
            </a:p>
          </p:txBody>
        </p:sp>
      </p:grpSp>
      <p:sp>
        <p:nvSpPr>
          <p:cNvPr id="25" name="24 Llamada ovalada"/>
          <p:cNvSpPr/>
          <p:nvPr/>
        </p:nvSpPr>
        <p:spPr>
          <a:xfrm>
            <a:off x="5220072" y="3040417"/>
            <a:ext cx="2527090" cy="1108663"/>
          </a:xfrm>
          <a:prstGeom prst="wedgeEllipseCallout">
            <a:avLst>
              <a:gd name="adj1" fmla="val 36333"/>
              <a:gd name="adj2" fmla="val 67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30 Rectángulo"/>
          <p:cNvSpPr/>
          <p:nvPr/>
        </p:nvSpPr>
        <p:spPr>
          <a:xfrm>
            <a:off x="5508104" y="3140968"/>
            <a:ext cx="2239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Queremos formar parte de la toma de decisiones al mismo nivel que lo hacen el resto de actores sociales                    </a:t>
            </a:r>
          </a:p>
          <a:p>
            <a:pPr algn="ctr"/>
            <a:r>
              <a:rPr lang="es-ES" sz="1200" dirty="0" smtClean="0"/>
              <a:t>ONG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18054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877</Words>
  <Application>Microsoft Office PowerPoint</Application>
  <PresentationFormat>Presentación en pantalla (4:3)</PresentationFormat>
  <Paragraphs>143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Laboratorio de Ideas   Buenas Prácticas en RRI </vt:lpstr>
      <vt:lpstr>“science WITH and FOR society”</vt:lpstr>
      <vt:lpstr>El proyecto NERRI</vt:lpstr>
      <vt:lpstr>Problemas encontrados</vt:lpstr>
      <vt:lpstr>Soluciones propuestas</vt:lpstr>
      <vt:lpstr>Ejercicios de Aprendizaje Mutuo</vt:lpstr>
      <vt:lpstr>El proyecto HEIRRI</vt:lpstr>
      <vt:lpstr>El proyecto RRI Tools</vt:lpstr>
      <vt:lpstr> Talleres de reflexión y consulta en España </vt:lpstr>
      <vt:lpstr> Buenas prácticas en España </vt:lpstr>
      <vt:lpstr>  Buenas prácticas en España   </vt:lpstr>
      <vt:lpstr>  Buenas prácticas en España   </vt:lpstr>
      <vt:lpstr>  Iniciativas de RRI en IrsiCaixa  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Ideas</dc:title>
  <dc:creator>Núria SALADIE</dc:creator>
  <cp:lastModifiedBy>AULES</cp:lastModifiedBy>
  <cp:revision>30</cp:revision>
  <dcterms:created xsi:type="dcterms:W3CDTF">2006-08-16T00:00:00Z</dcterms:created>
  <dcterms:modified xsi:type="dcterms:W3CDTF">2015-09-14T11:46:59Z</dcterms:modified>
</cp:coreProperties>
</file>