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3" r:id="rId3"/>
    <p:sldId id="277" r:id="rId4"/>
    <p:sldId id="292" r:id="rId5"/>
    <p:sldId id="293" r:id="rId6"/>
    <p:sldId id="294" r:id="rId7"/>
    <p:sldId id="284" r:id="rId8"/>
    <p:sldId id="295" r:id="rId9"/>
    <p:sldId id="282" r:id="rId10"/>
    <p:sldId id="278" r:id="rId11"/>
    <p:sldId id="266" r:id="rId12"/>
    <p:sldId id="271" r:id="rId13"/>
    <p:sldId id="272" r:id="rId14"/>
    <p:sldId id="291" r:id="rId15"/>
    <p:sldId id="263" r:id="rId16"/>
    <p:sldId id="268" r:id="rId17"/>
    <p:sldId id="287" r:id="rId18"/>
    <p:sldId id="288" r:id="rId19"/>
    <p:sldId id="289" r:id="rId20"/>
    <p:sldId id="259" r:id="rId21"/>
    <p:sldId id="276" r:id="rId22"/>
    <p:sldId id="297"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DC88FB-9734-456E-909D-A9825932530D}" type="datetimeFigureOut">
              <a:rPr lang="es-ES" smtClean="0"/>
              <a:t>14/09/2016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F6C3B4-2426-4EAF-A1BD-7557D03F92EE}" type="slidenum">
              <a:rPr lang="es-ES" smtClean="0"/>
              <a:t>‹Nº›</a:t>
            </a:fld>
            <a:endParaRPr lang="es-ES"/>
          </a:p>
        </p:txBody>
      </p:sp>
    </p:spTree>
    <p:extLst>
      <p:ext uri="{BB962C8B-B14F-4D97-AF65-F5344CB8AC3E}">
        <p14:creationId xmlns:p14="http://schemas.microsoft.com/office/powerpoint/2010/main" val="4088685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7A9EAE0-36B7-4644-8173-F71DE34924CB}" type="datetimeFigureOut">
              <a:rPr lang="es-ES" smtClean="0"/>
              <a:t>14/09/2016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40093E-ED91-476E-A18E-CCE14274D649}" type="slidenum">
              <a:rPr lang="es-ES" smtClean="0"/>
              <a:t>‹Nº›</a:t>
            </a:fld>
            <a:endParaRPr lang="es-ES"/>
          </a:p>
        </p:txBody>
      </p:sp>
    </p:spTree>
    <p:extLst>
      <p:ext uri="{BB962C8B-B14F-4D97-AF65-F5344CB8AC3E}">
        <p14:creationId xmlns:p14="http://schemas.microsoft.com/office/powerpoint/2010/main" val="414244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7A9EAE0-36B7-4644-8173-F71DE34924CB}" type="datetimeFigureOut">
              <a:rPr lang="es-ES" smtClean="0"/>
              <a:t>14/09/2016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40093E-ED91-476E-A18E-CCE14274D649}" type="slidenum">
              <a:rPr lang="es-ES" smtClean="0"/>
              <a:t>‹Nº›</a:t>
            </a:fld>
            <a:endParaRPr lang="es-ES"/>
          </a:p>
        </p:txBody>
      </p:sp>
    </p:spTree>
    <p:extLst>
      <p:ext uri="{BB962C8B-B14F-4D97-AF65-F5344CB8AC3E}">
        <p14:creationId xmlns:p14="http://schemas.microsoft.com/office/powerpoint/2010/main" val="271354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7A9EAE0-36B7-4644-8173-F71DE34924CB}" type="datetimeFigureOut">
              <a:rPr lang="es-ES" smtClean="0"/>
              <a:t>14/09/2016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40093E-ED91-476E-A18E-CCE14274D649}" type="slidenum">
              <a:rPr lang="es-ES" smtClean="0"/>
              <a:t>‹Nº›</a:t>
            </a:fld>
            <a:endParaRPr lang="es-ES"/>
          </a:p>
        </p:txBody>
      </p:sp>
    </p:spTree>
    <p:extLst>
      <p:ext uri="{BB962C8B-B14F-4D97-AF65-F5344CB8AC3E}">
        <p14:creationId xmlns:p14="http://schemas.microsoft.com/office/powerpoint/2010/main" val="117057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7A9EAE0-36B7-4644-8173-F71DE34924CB}" type="datetimeFigureOut">
              <a:rPr lang="es-ES" smtClean="0"/>
              <a:t>14/09/2016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40093E-ED91-476E-A18E-CCE14274D649}" type="slidenum">
              <a:rPr lang="es-ES" smtClean="0"/>
              <a:t>‹Nº›</a:t>
            </a:fld>
            <a:endParaRPr lang="es-ES"/>
          </a:p>
        </p:txBody>
      </p:sp>
    </p:spTree>
    <p:extLst>
      <p:ext uri="{BB962C8B-B14F-4D97-AF65-F5344CB8AC3E}">
        <p14:creationId xmlns:p14="http://schemas.microsoft.com/office/powerpoint/2010/main" val="4260029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A9EAE0-36B7-4644-8173-F71DE34924CB}" type="datetimeFigureOut">
              <a:rPr lang="es-ES" smtClean="0"/>
              <a:t>14/09/2016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40093E-ED91-476E-A18E-CCE14274D649}" type="slidenum">
              <a:rPr lang="es-ES" smtClean="0"/>
              <a:t>‹Nº›</a:t>
            </a:fld>
            <a:endParaRPr lang="es-ES"/>
          </a:p>
        </p:txBody>
      </p:sp>
    </p:spTree>
    <p:extLst>
      <p:ext uri="{BB962C8B-B14F-4D97-AF65-F5344CB8AC3E}">
        <p14:creationId xmlns:p14="http://schemas.microsoft.com/office/powerpoint/2010/main" val="327543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7A9EAE0-36B7-4644-8173-F71DE34924CB}" type="datetimeFigureOut">
              <a:rPr lang="es-ES" smtClean="0"/>
              <a:t>14/09/2016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40093E-ED91-476E-A18E-CCE14274D649}" type="slidenum">
              <a:rPr lang="es-ES" smtClean="0"/>
              <a:t>‹Nº›</a:t>
            </a:fld>
            <a:endParaRPr lang="es-ES"/>
          </a:p>
        </p:txBody>
      </p:sp>
    </p:spTree>
    <p:extLst>
      <p:ext uri="{BB962C8B-B14F-4D97-AF65-F5344CB8AC3E}">
        <p14:creationId xmlns:p14="http://schemas.microsoft.com/office/powerpoint/2010/main" val="873100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7A9EAE0-36B7-4644-8173-F71DE34924CB}" type="datetimeFigureOut">
              <a:rPr lang="es-ES" smtClean="0"/>
              <a:t>14/09/2016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640093E-ED91-476E-A18E-CCE14274D649}" type="slidenum">
              <a:rPr lang="es-ES" smtClean="0"/>
              <a:t>‹Nº›</a:t>
            </a:fld>
            <a:endParaRPr lang="es-ES"/>
          </a:p>
        </p:txBody>
      </p:sp>
    </p:spTree>
    <p:extLst>
      <p:ext uri="{BB962C8B-B14F-4D97-AF65-F5344CB8AC3E}">
        <p14:creationId xmlns:p14="http://schemas.microsoft.com/office/powerpoint/2010/main" val="2340628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7A9EAE0-36B7-4644-8173-F71DE34924CB}" type="datetimeFigureOut">
              <a:rPr lang="es-ES" smtClean="0"/>
              <a:t>14/09/2016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640093E-ED91-476E-A18E-CCE14274D649}" type="slidenum">
              <a:rPr lang="es-ES" smtClean="0"/>
              <a:t>‹Nº›</a:t>
            </a:fld>
            <a:endParaRPr lang="es-ES"/>
          </a:p>
        </p:txBody>
      </p:sp>
    </p:spTree>
    <p:extLst>
      <p:ext uri="{BB962C8B-B14F-4D97-AF65-F5344CB8AC3E}">
        <p14:creationId xmlns:p14="http://schemas.microsoft.com/office/powerpoint/2010/main" val="423023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A9EAE0-36B7-4644-8173-F71DE34924CB}" type="datetimeFigureOut">
              <a:rPr lang="es-ES" smtClean="0"/>
              <a:t>14/09/2016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640093E-ED91-476E-A18E-CCE14274D649}" type="slidenum">
              <a:rPr lang="es-ES" smtClean="0"/>
              <a:t>‹Nº›</a:t>
            </a:fld>
            <a:endParaRPr lang="es-ES"/>
          </a:p>
        </p:txBody>
      </p:sp>
    </p:spTree>
    <p:extLst>
      <p:ext uri="{BB962C8B-B14F-4D97-AF65-F5344CB8AC3E}">
        <p14:creationId xmlns:p14="http://schemas.microsoft.com/office/powerpoint/2010/main" val="1499421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A9EAE0-36B7-4644-8173-F71DE34924CB}" type="datetimeFigureOut">
              <a:rPr lang="es-ES" smtClean="0"/>
              <a:t>14/09/2016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40093E-ED91-476E-A18E-CCE14274D649}" type="slidenum">
              <a:rPr lang="es-ES" smtClean="0"/>
              <a:t>‹Nº›</a:t>
            </a:fld>
            <a:endParaRPr lang="es-ES"/>
          </a:p>
        </p:txBody>
      </p:sp>
    </p:spTree>
    <p:extLst>
      <p:ext uri="{BB962C8B-B14F-4D97-AF65-F5344CB8AC3E}">
        <p14:creationId xmlns:p14="http://schemas.microsoft.com/office/powerpoint/2010/main" val="179234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A9EAE0-36B7-4644-8173-F71DE34924CB}" type="datetimeFigureOut">
              <a:rPr lang="es-ES" smtClean="0"/>
              <a:t>14/09/2016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40093E-ED91-476E-A18E-CCE14274D649}" type="slidenum">
              <a:rPr lang="es-ES" smtClean="0"/>
              <a:t>‹Nº›</a:t>
            </a:fld>
            <a:endParaRPr lang="es-ES"/>
          </a:p>
        </p:txBody>
      </p:sp>
    </p:spTree>
    <p:extLst>
      <p:ext uri="{BB962C8B-B14F-4D97-AF65-F5344CB8AC3E}">
        <p14:creationId xmlns:p14="http://schemas.microsoft.com/office/powerpoint/2010/main" val="3842030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A9EAE0-36B7-4644-8173-F71DE34924CB}" type="datetimeFigureOut">
              <a:rPr lang="es-ES" smtClean="0"/>
              <a:t>14/09/2016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0093E-ED91-476E-A18E-CCE14274D649}" type="slidenum">
              <a:rPr lang="es-ES" smtClean="0"/>
              <a:t>‹Nº›</a:t>
            </a:fld>
            <a:endParaRPr lang="es-ES"/>
          </a:p>
        </p:txBody>
      </p:sp>
    </p:spTree>
    <p:extLst>
      <p:ext uri="{BB962C8B-B14F-4D97-AF65-F5344CB8AC3E}">
        <p14:creationId xmlns:p14="http://schemas.microsoft.com/office/powerpoint/2010/main" val="1144785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elsafareig.org/intercan/experimentacio.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goo.gl/84Gk4T" TargetMode="External"/><Relationship Id="rId2" Type="http://schemas.openxmlformats.org/officeDocument/2006/relationships/hyperlink" Target="https://goo.gl/woH8F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youtu.be/EzbGQXUL9v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nasa.gov/mp3/687631main_687014main_emfisis_chorus_1.mp3"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mso.anu.edu.au/pfrancis/Music/index.html" TargetMode="External"/><Relationship Id="rId2" Type="http://schemas.openxmlformats.org/officeDocument/2006/relationships/hyperlink" Target="https://www.ted.com/talks/neil_harbisson_i_listen_to_color?language=ca" TargetMode="External"/><Relationship Id="rId1" Type="http://schemas.openxmlformats.org/officeDocument/2006/relationships/slideLayout" Target="../slideLayouts/slideLayout7.xml"/><Relationship Id="rId4" Type="http://schemas.openxmlformats.org/officeDocument/2006/relationships/hyperlink" Target="http://s3-us-west-2.amazonaws.com/osc-mediaassets/160211_LIGO/videos/Journey%20of%20a%20G-Wave-720p.m4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hyperlink" Target="https://cmans.wordpress.com/2010/12/27/2011-any-de-la-quimica-i-del-precios-melic-dels-quimics/"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2492896"/>
            <a:ext cx="7772400" cy="1470025"/>
          </a:xfrm>
        </p:spPr>
        <p:txBody>
          <a:bodyPr>
            <a:noAutofit/>
          </a:bodyPr>
          <a:lstStyle/>
          <a:p>
            <a:r>
              <a:rPr lang="es-ES" sz="3200" dirty="0" smtClean="0"/>
              <a:t/>
            </a:r>
            <a:br>
              <a:rPr lang="es-ES" sz="3200" dirty="0" smtClean="0"/>
            </a:br>
            <a:r>
              <a:rPr lang="es-ES" sz="3200" dirty="0" smtClean="0"/>
              <a:t>Del rigor en la </a:t>
            </a:r>
            <a:r>
              <a:rPr lang="es-ES" sz="3200" dirty="0" err="1" smtClean="0"/>
              <a:t>comunicació</a:t>
            </a:r>
            <a:r>
              <a:rPr lang="es-ES" sz="3200" dirty="0" smtClean="0"/>
              <a:t> científica a la </a:t>
            </a:r>
            <a:r>
              <a:rPr lang="es-ES" sz="3200" smtClean="0"/>
              <a:t>producció </a:t>
            </a:r>
            <a:r>
              <a:rPr lang="es-ES" sz="3200" dirty="0" smtClean="0"/>
              <a:t>de </a:t>
            </a:r>
            <a:r>
              <a:rPr lang="es-ES" sz="3200" dirty="0" err="1" smtClean="0"/>
              <a:t>materials</a:t>
            </a:r>
            <a:r>
              <a:rPr lang="es-ES" sz="3200" dirty="0" smtClean="0"/>
              <a:t> </a:t>
            </a:r>
            <a:r>
              <a:rPr lang="es-ES" sz="3200" dirty="0" err="1" smtClean="0"/>
              <a:t>educatius</a:t>
            </a:r>
            <a:r>
              <a:rPr lang="es-ES" sz="3200" dirty="0" smtClean="0"/>
              <a:t/>
            </a:r>
            <a:br>
              <a:rPr lang="es-ES" sz="3200" dirty="0" smtClean="0"/>
            </a:br>
            <a:r>
              <a:rPr lang="es-ES" sz="2400" dirty="0" smtClean="0"/>
              <a:t>M</a:t>
            </a:r>
            <a:r>
              <a:rPr lang="es-ES" sz="2400" dirty="0"/>
              <a:t>. del Tura </a:t>
            </a:r>
            <a:r>
              <a:rPr lang="es-ES" sz="2400" dirty="0" err="1"/>
              <a:t>Puigvert</a:t>
            </a:r>
            <a:r>
              <a:rPr lang="es-ES" sz="2400" dirty="0"/>
              <a:t> Masó</a:t>
            </a:r>
            <a:br>
              <a:rPr lang="es-ES" sz="2400" dirty="0"/>
            </a:br>
            <a:endParaRPr lang="es-ES" sz="3200" dirty="0"/>
          </a:p>
        </p:txBody>
      </p:sp>
      <p:sp>
        <p:nvSpPr>
          <p:cNvPr id="3" name="2 Subtítulo"/>
          <p:cNvSpPr>
            <a:spLocks noGrp="1"/>
          </p:cNvSpPr>
          <p:nvPr>
            <p:ph type="subTitle" idx="1"/>
          </p:nvPr>
        </p:nvSpPr>
        <p:spPr>
          <a:xfrm>
            <a:off x="1403648" y="4941168"/>
            <a:ext cx="6368752" cy="697632"/>
          </a:xfrm>
        </p:spPr>
        <p:txBody>
          <a:bodyPr>
            <a:normAutofit fontScale="32500" lnSpcReduction="20000"/>
          </a:bodyPr>
          <a:lstStyle/>
          <a:p>
            <a:endParaRPr lang="es-ES" sz="2400" dirty="0"/>
          </a:p>
          <a:p>
            <a:endParaRPr lang="es-ES" sz="2400" dirty="0" smtClean="0"/>
          </a:p>
          <a:p>
            <a:r>
              <a:rPr lang="es-ES" sz="6000" dirty="0" smtClean="0"/>
              <a:t>Taller </a:t>
            </a:r>
            <a:r>
              <a:rPr lang="es-ES" sz="6000" dirty="0" err="1" smtClean="0"/>
              <a:t>d’idees</a:t>
            </a:r>
            <a:r>
              <a:rPr lang="es-ES" sz="6000" dirty="0" smtClean="0"/>
              <a:t> - Campus Gutenberg 2016</a:t>
            </a:r>
            <a:endParaRPr lang="es-ES" sz="6000" dirty="0"/>
          </a:p>
        </p:txBody>
      </p:sp>
    </p:spTree>
    <p:extLst>
      <p:ext uri="{BB962C8B-B14F-4D97-AF65-F5344CB8AC3E}">
        <p14:creationId xmlns:p14="http://schemas.microsoft.com/office/powerpoint/2010/main" val="3484905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Rigorositat</a:t>
            </a:r>
            <a:r>
              <a:rPr lang="es-ES" dirty="0" smtClean="0"/>
              <a:t> </a:t>
            </a:r>
            <a:endParaRPr lang="es-ES" dirty="0"/>
          </a:p>
        </p:txBody>
      </p:sp>
      <p:sp>
        <p:nvSpPr>
          <p:cNvPr id="3" name="2 Marcador de contenido"/>
          <p:cNvSpPr>
            <a:spLocks noGrp="1"/>
          </p:cNvSpPr>
          <p:nvPr>
            <p:ph idx="1"/>
          </p:nvPr>
        </p:nvSpPr>
        <p:spPr/>
        <p:txBody>
          <a:bodyPr>
            <a:normAutofit/>
          </a:bodyPr>
          <a:lstStyle/>
          <a:p>
            <a:pPr marL="0" indent="0" algn="just">
              <a:buNone/>
            </a:pPr>
            <a:r>
              <a:rPr lang="es-ES" sz="2400" dirty="0" smtClean="0"/>
              <a:t>Una </a:t>
            </a:r>
            <a:r>
              <a:rPr lang="es-ES" sz="2400" dirty="0" err="1" smtClean="0"/>
              <a:t>afirmació</a:t>
            </a:r>
            <a:r>
              <a:rPr lang="es-ES" sz="2400" dirty="0" smtClean="0"/>
              <a:t> científica </a:t>
            </a:r>
            <a:r>
              <a:rPr lang="es-ES" sz="2400" dirty="0" smtClean="0"/>
              <a:t>no </a:t>
            </a:r>
            <a:r>
              <a:rPr lang="es-ES" sz="2400" dirty="0" err="1" smtClean="0"/>
              <a:t>és</a:t>
            </a:r>
            <a:r>
              <a:rPr lang="es-ES" sz="2400" dirty="0" smtClean="0"/>
              <a:t> una  </a:t>
            </a:r>
            <a:r>
              <a:rPr lang="es-ES" sz="2400" dirty="0" err="1" smtClean="0"/>
              <a:t>acció</a:t>
            </a:r>
            <a:r>
              <a:rPr lang="es-ES" sz="2400" dirty="0" smtClean="0"/>
              <a:t> individual. </a:t>
            </a:r>
          </a:p>
          <a:p>
            <a:pPr marL="0" indent="0" algn="just">
              <a:buNone/>
            </a:pPr>
            <a:r>
              <a:rPr lang="es-ES" sz="2400" dirty="0" smtClean="0"/>
              <a:t>Es </a:t>
            </a:r>
            <a:r>
              <a:rPr lang="es-ES" sz="2400" dirty="0" smtClean="0"/>
              <a:t>publica </a:t>
            </a:r>
            <a:r>
              <a:rPr lang="es-ES" sz="2400" dirty="0" err="1" smtClean="0"/>
              <a:t>després</a:t>
            </a:r>
            <a:r>
              <a:rPr lang="es-ES" sz="2400" dirty="0" smtClean="0"/>
              <a:t> </a:t>
            </a:r>
            <a:r>
              <a:rPr lang="es-ES" sz="2400" dirty="0" smtClean="0"/>
              <a:t>de </a:t>
            </a:r>
            <a:r>
              <a:rPr lang="es-ES" sz="2400" dirty="0" err="1" smtClean="0"/>
              <a:t>revisions</a:t>
            </a:r>
            <a:r>
              <a:rPr lang="es-ES" sz="2400" dirty="0" smtClean="0"/>
              <a:t> </a:t>
            </a:r>
            <a:r>
              <a:rPr lang="es-ES" sz="2400" dirty="0" err="1" smtClean="0"/>
              <a:t>sistemàtiques</a:t>
            </a:r>
            <a:r>
              <a:rPr lang="es-ES" sz="2400" dirty="0" smtClean="0"/>
              <a:t> i </a:t>
            </a:r>
            <a:r>
              <a:rPr lang="es-ES" sz="2400" dirty="0" smtClean="0"/>
              <a:t>de ser </a:t>
            </a:r>
            <a:r>
              <a:rPr lang="es-ES" sz="2400" dirty="0" err="1" smtClean="0"/>
              <a:t>sotmesa</a:t>
            </a:r>
            <a:r>
              <a:rPr lang="es-ES" sz="2400" dirty="0" smtClean="0"/>
              <a:t> a </a:t>
            </a:r>
            <a:r>
              <a:rPr lang="es-ES" sz="2400" dirty="0" err="1" smtClean="0"/>
              <a:t>reproducció</a:t>
            </a:r>
            <a:r>
              <a:rPr lang="es-ES" sz="2400" dirty="0" smtClean="0"/>
              <a:t> </a:t>
            </a:r>
            <a:r>
              <a:rPr lang="es-ES" sz="2400" dirty="0" err="1" smtClean="0"/>
              <a:t>dels</a:t>
            </a:r>
            <a:r>
              <a:rPr lang="es-ES" sz="2400" dirty="0" smtClean="0"/>
              <a:t> </a:t>
            </a:r>
            <a:r>
              <a:rPr lang="es-ES" sz="2400" dirty="0" err="1" smtClean="0"/>
              <a:t>experiments</a:t>
            </a:r>
            <a:r>
              <a:rPr lang="es-ES" sz="2400" dirty="0" smtClean="0"/>
              <a:t> i </a:t>
            </a:r>
            <a:r>
              <a:rPr lang="es-ES" sz="2400" dirty="0" err="1" smtClean="0"/>
              <a:t>observacions</a:t>
            </a:r>
            <a:r>
              <a:rPr lang="es-ES" sz="2400" dirty="0" smtClean="0"/>
              <a:t>. </a:t>
            </a:r>
            <a:r>
              <a:rPr lang="es-ES" sz="2400" dirty="0" err="1" smtClean="0"/>
              <a:t>És</a:t>
            </a:r>
            <a:r>
              <a:rPr lang="es-ES" sz="2400" dirty="0" smtClean="0"/>
              <a:t> </a:t>
            </a:r>
            <a:r>
              <a:rPr lang="es-ES" sz="2400" dirty="0" err="1" smtClean="0"/>
              <a:t>l’arbitratge</a:t>
            </a:r>
            <a:r>
              <a:rPr lang="es-ES" sz="2400" dirty="0" smtClean="0"/>
              <a:t> </a:t>
            </a:r>
            <a:r>
              <a:rPr lang="es-ES" sz="2400" dirty="0" err="1" smtClean="0"/>
              <a:t>comunitari</a:t>
            </a:r>
            <a:r>
              <a:rPr lang="es-ES" sz="2400" dirty="0" smtClean="0"/>
              <a:t> </a:t>
            </a:r>
            <a:r>
              <a:rPr lang="es-ES" sz="2400" dirty="0" smtClean="0"/>
              <a:t> o </a:t>
            </a:r>
            <a:r>
              <a:rPr lang="es-ES" sz="2400" i="1" dirty="0" smtClean="0"/>
              <a:t>peer </a:t>
            </a:r>
            <a:r>
              <a:rPr lang="es-ES" sz="2400" i="1" dirty="0" err="1" smtClean="0"/>
              <a:t>review</a:t>
            </a:r>
            <a:r>
              <a:rPr lang="es-ES" sz="2400" i="1" dirty="0"/>
              <a:t> </a:t>
            </a:r>
            <a:r>
              <a:rPr lang="es-ES" sz="2400" i="1" dirty="0" smtClean="0"/>
              <a:t> </a:t>
            </a:r>
            <a:r>
              <a:rPr lang="es-ES" sz="2400" dirty="0" err="1" smtClean="0"/>
              <a:t>basat</a:t>
            </a:r>
            <a:r>
              <a:rPr lang="es-ES" sz="2400" dirty="0" smtClean="0"/>
              <a:t> en el </a:t>
            </a:r>
            <a:r>
              <a:rPr lang="es-ES" sz="2400" dirty="0" err="1" smtClean="0"/>
              <a:t>P</a:t>
            </a:r>
            <a:r>
              <a:rPr lang="es-ES" sz="2400" dirty="0" err="1" smtClean="0"/>
              <a:t>rincipi</a:t>
            </a:r>
            <a:r>
              <a:rPr lang="es-ES" sz="2400" dirty="0" smtClean="0"/>
              <a:t> de </a:t>
            </a:r>
            <a:r>
              <a:rPr lang="es-ES" sz="2400" dirty="0" err="1" smtClean="0"/>
              <a:t>falsabilitat</a:t>
            </a:r>
            <a:r>
              <a:rPr lang="es-ES" sz="2400" dirty="0" smtClean="0"/>
              <a:t>.</a:t>
            </a:r>
            <a:endParaRPr lang="es-ES" sz="2400" dirty="0"/>
          </a:p>
          <a:p>
            <a:pPr marL="0" indent="0" algn="just">
              <a:buNone/>
            </a:pPr>
            <a:endParaRPr lang="es-ES" sz="2000" dirty="0" smtClean="0"/>
          </a:p>
          <a:p>
            <a:pPr marL="0" indent="0">
              <a:buNone/>
            </a:pPr>
            <a:r>
              <a:rPr lang="es-ES" sz="2400" b="1" dirty="0" smtClean="0"/>
              <a:t>Cal </a:t>
            </a:r>
            <a:r>
              <a:rPr lang="es-ES" sz="2400" b="1" dirty="0" err="1" smtClean="0"/>
              <a:t>mantenir</a:t>
            </a:r>
            <a:r>
              <a:rPr lang="es-ES" sz="2400" b="1" dirty="0" smtClean="0"/>
              <a:t> el rigor </a:t>
            </a:r>
            <a:r>
              <a:rPr lang="es-ES" sz="2400" b="1" dirty="0" err="1" smtClean="0"/>
              <a:t>científic</a:t>
            </a:r>
            <a:r>
              <a:rPr lang="es-ES" sz="2400" b="1" dirty="0" smtClean="0"/>
              <a:t>: </a:t>
            </a:r>
            <a:endParaRPr lang="es-ES" sz="2400" b="1" dirty="0" smtClean="0"/>
          </a:p>
          <a:p>
            <a:pPr marL="400050"/>
            <a:r>
              <a:rPr lang="es-ES" sz="2400" dirty="0" err="1" smtClean="0"/>
              <a:t>Qualitat</a:t>
            </a:r>
            <a:r>
              <a:rPr lang="es-ES" sz="2400" dirty="0" smtClean="0"/>
              <a:t> </a:t>
            </a:r>
            <a:r>
              <a:rPr lang="es-ES" sz="2400" dirty="0"/>
              <a:t>de la </a:t>
            </a:r>
            <a:r>
              <a:rPr lang="es-ES" sz="2400" dirty="0" err="1" smtClean="0"/>
              <a:t>informació</a:t>
            </a:r>
            <a:r>
              <a:rPr lang="es-ES" sz="2400" dirty="0" smtClean="0"/>
              <a:t> en la </a:t>
            </a:r>
            <a:r>
              <a:rPr lang="es-ES" sz="2400" dirty="0" err="1" smtClean="0"/>
              <a:t>comunicació</a:t>
            </a:r>
            <a:r>
              <a:rPr lang="es-ES" sz="2400" dirty="0" smtClean="0"/>
              <a:t> científica</a:t>
            </a:r>
            <a:endParaRPr lang="es-ES" sz="2400" dirty="0" smtClean="0"/>
          </a:p>
          <a:p>
            <a:pPr marL="400050"/>
            <a:r>
              <a:rPr lang="es-ES" sz="2400" dirty="0" smtClean="0"/>
              <a:t>Cura en </a:t>
            </a:r>
            <a:r>
              <a:rPr lang="es-ES" sz="2400" dirty="0" err="1" smtClean="0"/>
              <a:t>l’ús</a:t>
            </a:r>
            <a:r>
              <a:rPr lang="es-ES" sz="2400" dirty="0" smtClean="0"/>
              <a:t> de les </a:t>
            </a:r>
            <a:r>
              <a:rPr lang="es-ES" sz="2400" dirty="0" err="1" smtClean="0"/>
              <a:t>analogies</a:t>
            </a:r>
            <a:r>
              <a:rPr lang="es-ES" sz="2400" dirty="0" smtClean="0"/>
              <a:t>, </a:t>
            </a:r>
            <a:r>
              <a:rPr lang="es-ES" sz="2400" dirty="0" err="1" smtClean="0"/>
              <a:t>metàfores</a:t>
            </a:r>
            <a:r>
              <a:rPr lang="es-ES" sz="2400" dirty="0" smtClean="0"/>
              <a:t> i </a:t>
            </a:r>
            <a:r>
              <a:rPr lang="es-ES" sz="2400" dirty="0" err="1" smtClean="0"/>
              <a:t>models</a:t>
            </a:r>
            <a:endParaRPr lang="es-ES" sz="2400" dirty="0"/>
          </a:p>
          <a:p>
            <a:endParaRPr lang="es-ES" sz="2000" dirty="0" smtClean="0"/>
          </a:p>
          <a:p>
            <a:pPr marL="0" indent="0">
              <a:buNone/>
            </a:pPr>
            <a:r>
              <a:rPr lang="es-ES" sz="2000" dirty="0" smtClean="0"/>
              <a:t> </a:t>
            </a:r>
          </a:p>
          <a:p>
            <a:endParaRPr lang="es-ES" sz="2000" dirty="0"/>
          </a:p>
        </p:txBody>
      </p:sp>
    </p:spTree>
    <p:extLst>
      <p:ext uri="{BB962C8B-B14F-4D97-AF65-F5344CB8AC3E}">
        <p14:creationId xmlns:p14="http://schemas.microsoft.com/office/powerpoint/2010/main" val="414285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err="1" smtClean="0"/>
              <a:t>Com</a:t>
            </a:r>
            <a:r>
              <a:rPr lang="es-ES" dirty="0" smtClean="0"/>
              <a:t> </a:t>
            </a:r>
            <a:r>
              <a:rPr lang="es-ES" dirty="0" err="1" smtClean="0"/>
              <a:t>aprenem</a:t>
            </a:r>
            <a:r>
              <a:rPr lang="es-ES" dirty="0" smtClean="0"/>
              <a:t> </a:t>
            </a:r>
            <a:r>
              <a:rPr lang="es-ES" dirty="0" err="1" smtClean="0"/>
              <a:t>ciències</a:t>
            </a:r>
            <a:r>
              <a:rPr lang="es-ES" dirty="0" smtClean="0"/>
              <a:t> </a:t>
            </a:r>
            <a:endParaRPr lang="es-ES" dirty="0"/>
          </a:p>
        </p:txBody>
      </p:sp>
      <p:sp>
        <p:nvSpPr>
          <p:cNvPr id="4" name="3 Marcador de texto"/>
          <p:cNvSpPr>
            <a:spLocks noGrp="1"/>
          </p:cNvSpPr>
          <p:nvPr>
            <p:ph type="body" idx="1"/>
          </p:nvPr>
        </p:nvSpPr>
        <p:spPr>
          <a:xfrm>
            <a:off x="457200" y="1535113"/>
            <a:ext cx="4040188" cy="453727"/>
          </a:xfrm>
        </p:spPr>
        <p:txBody>
          <a:bodyPr>
            <a:normAutofit lnSpcReduction="10000"/>
          </a:bodyPr>
          <a:lstStyle/>
          <a:p>
            <a:r>
              <a:rPr lang="es-ES" dirty="0" err="1"/>
              <a:t>E</a:t>
            </a:r>
            <a:r>
              <a:rPr lang="es-ES" dirty="0" err="1" smtClean="0"/>
              <a:t>xperiència</a:t>
            </a:r>
            <a:r>
              <a:rPr lang="es-ES" dirty="0" smtClean="0"/>
              <a:t> </a:t>
            </a:r>
            <a:r>
              <a:rPr lang="es-ES" dirty="0" err="1" smtClean="0"/>
              <a:t>com</a:t>
            </a:r>
            <a:r>
              <a:rPr lang="es-ES" dirty="0" smtClean="0"/>
              <a:t> alumna</a:t>
            </a:r>
            <a:endParaRPr lang="es-ES" dirty="0"/>
          </a:p>
        </p:txBody>
      </p:sp>
      <p:sp>
        <p:nvSpPr>
          <p:cNvPr id="5" name="4 Marcador de contenido"/>
          <p:cNvSpPr>
            <a:spLocks noGrp="1"/>
          </p:cNvSpPr>
          <p:nvPr>
            <p:ph sz="half" idx="2"/>
          </p:nvPr>
        </p:nvSpPr>
        <p:spPr/>
        <p:txBody>
          <a:bodyPr>
            <a:normAutofit/>
          </a:bodyPr>
          <a:lstStyle/>
          <a:p>
            <a:r>
              <a:rPr lang="es-ES" dirty="0" err="1" smtClean="0"/>
              <a:t>Cap</a:t>
            </a:r>
            <a:r>
              <a:rPr lang="es-ES" dirty="0" smtClean="0"/>
              <a:t> </a:t>
            </a:r>
            <a:r>
              <a:rPr lang="es-ES" dirty="0" err="1" smtClean="0"/>
              <a:t>treball</a:t>
            </a:r>
            <a:r>
              <a:rPr lang="es-ES" dirty="0" smtClean="0"/>
              <a:t> </a:t>
            </a:r>
            <a:r>
              <a:rPr lang="es-ES" dirty="0" err="1" smtClean="0"/>
              <a:t>monogràfic</a:t>
            </a:r>
            <a:endParaRPr lang="es-ES" dirty="0" smtClean="0"/>
          </a:p>
          <a:p>
            <a:r>
              <a:rPr lang="es-ES" dirty="0" err="1" smtClean="0"/>
              <a:t>Excés</a:t>
            </a:r>
            <a:r>
              <a:rPr lang="es-ES" dirty="0" smtClean="0"/>
              <a:t> de </a:t>
            </a:r>
            <a:r>
              <a:rPr lang="es-ES" dirty="0" err="1" smtClean="0"/>
              <a:t>càlcul</a:t>
            </a:r>
            <a:r>
              <a:rPr lang="es-ES" dirty="0" smtClean="0"/>
              <a:t> </a:t>
            </a:r>
            <a:r>
              <a:rPr lang="es-ES" dirty="0" err="1" smtClean="0"/>
              <a:t>numèric</a:t>
            </a:r>
            <a:endParaRPr lang="es-ES" dirty="0" smtClean="0"/>
          </a:p>
          <a:p>
            <a:r>
              <a:rPr lang="es-ES" dirty="0" err="1" smtClean="0"/>
              <a:t>Molt</a:t>
            </a:r>
            <a:r>
              <a:rPr lang="es-ES" dirty="0" smtClean="0"/>
              <a:t> </a:t>
            </a:r>
            <a:r>
              <a:rPr lang="es-ES" dirty="0" err="1" smtClean="0"/>
              <a:t>poc</a:t>
            </a:r>
            <a:r>
              <a:rPr lang="es-ES" dirty="0" smtClean="0"/>
              <a:t> </a:t>
            </a:r>
            <a:r>
              <a:rPr lang="es-ES" dirty="0" err="1" smtClean="0"/>
              <a:t>sentit</a:t>
            </a:r>
            <a:r>
              <a:rPr lang="es-ES" dirty="0" smtClean="0"/>
              <a:t> </a:t>
            </a:r>
            <a:r>
              <a:rPr lang="es-ES" dirty="0" err="1" smtClean="0"/>
              <a:t>crític</a:t>
            </a:r>
            <a:endParaRPr lang="es-ES" dirty="0" smtClean="0"/>
          </a:p>
          <a:p>
            <a:r>
              <a:rPr lang="es-ES" dirty="0" err="1" smtClean="0"/>
              <a:t>Enunciats</a:t>
            </a:r>
            <a:r>
              <a:rPr lang="es-ES" dirty="0" smtClean="0"/>
              <a:t> </a:t>
            </a:r>
            <a:r>
              <a:rPr lang="es-ES" dirty="0" err="1" smtClean="0"/>
              <a:t>tancats</a:t>
            </a:r>
            <a:r>
              <a:rPr lang="es-ES" dirty="0" smtClean="0"/>
              <a:t> i </a:t>
            </a:r>
            <a:r>
              <a:rPr lang="es-ES" dirty="0" err="1" smtClean="0"/>
              <a:t>estàtics</a:t>
            </a:r>
            <a:endParaRPr lang="es-ES" dirty="0" smtClean="0"/>
          </a:p>
          <a:p>
            <a:r>
              <a:rPr lang="es-ES" dirty="0" err="1" smtClean="0"/>
              <a:t>Experimentació</a:t>
            </a:r>
            <a:r>
              <a:rPr lang="es-ES" dirty="0" smtClean="0"/>
              <a:t> </a:t>
            </a:r>
            <a:r>
              <a:rPr lang="es-ES" dirty="0" err="1" smtClean="0"/>
              <a:t>sense</a:t>
            </a:r>
            <a:r>
              <a:rPr lang="es-ES" dirty="0" smtClean="0"/>
              <a:t> recerca</a:t>
            </a:r>
          </a:p>
          <a:p>
            <a:r>
              <a:rPr lang="es-ES" dirty="0" err="1" smtClean="0"/>
              <a:t>Alt</a:t>
            </a:r>
            <a:r>
              <a:rPr lang="es-ES" dirty="0" smtClean="0"/>
              <a:t> </a:t>
            </a:r>
            <a:r>
              <a:rPr lang="es-ES" dirty="0" err="1" smtClean="0"/>
              <a:t>nivell</a:t>
            </a:r>
            <a:r>
              <a:rPr lang="es-ES" dirty="0" smtClean="0"/>
              <a:t> </a:t>
            </a:r>
            <a:r>
              <a:rPr lang="es-ES" dirty="0" err="1" smtClean="0"/>
              <a:t>d’abstracció</a:t>
            </a:r>
            <a:r>
              <a:rPr lang="es-ES" dirty="0"/>
              <a:t> </a:t>
            </a:r>
            <a:r>
              <a:rPr lang="es-ES" dirty="0" err="1" smtClean="0"/>
              <a:t>freqüentment</a:t>
            </a:r>
            <a:r>
              <a:rPr lang="es-ES" dirty="0" smtClean="0"/>
              <a:t>  </a:t>
            </a:r>
            <a:r>
              <a:rPr lang="es-ES" dirty="0" err="1" smtClean="0"/>
              <a:t>aïllat</a:t>
            </a:r>
            <a:r>
              <a:rPr lang="es-ES" dirty="0" smtClean="0"/>
              <a:t>  </a:t>
            </a:r>
            <a:r>
              <a:rPr lang="es-ES" dirty="0" err="1" smtClean="0"/>
              <a:t>dels</a:t>
            </a:r>
            <a:r>
              <a:rPr lang="es-ES" dirty="0" smtClean="0"/>
              <a:t> </a:t>
            </a:r>
            <a:r>
              <a:rPr lang="es-ES" dirty="0" err="1" smtClean="0"/>
              <a:t>fets</a:t>
            </a:r>
            <a:r>
              <a:rPr lang="es-ES" dirty="0" smtClean="0"/>
              <a:t> </a:t>
            </a:r>
            <a:r>
              <a:rPr lang="es-ES" dirty="0" err="1" smtClean="0"/>
              <a:t>reals</a:t>
            </a:r>
            <a:endParaRPr lang="es-ES" dirty="0" smtClean="0"/>
          </a:p>
          <a:p>
            <a:endParaRPr lang="es-ES" dirty="0"/>
          </a:p>
        </p:txBody>
      </p:sp>
      <p:sp>
        <p:nvSpPr>
          <p:cNvPr id="6" name="5 Marcador de texto"/>
          <p:cNvSpPr>
            <a:spLocks noGrp="1"/>
          </p:cNvSpPr>
          <p:nvPr>
            <p:ph type="body" sz="quarter" idx="3"/>
          </p:nvPr>
        </p:nvSpPr>
        <p:spPr>
          <a:xfrm>
            <a:off x="4645025" y="1535113"/>
            <a:ext cx="4041775" cy="453727"/>
          </a:xfrm>
        </p:spPr>
        <p:txBody>
          <a:bodyPr>
            <a:normAutofit lnSpcReduction="10000"/>
          </a:bodyPr>
          <a:lstStyle/>
          <a:p>
            <a:r>
              <a:rPr lang="es-ES" dirty="0" err="1"/>
              <a:t>E</a:t>
            </a:r>
            <a:r>
              <a:rPr lang="es-ES" dirty="0" err="1" smtClean="0"/>
              <a:t>xperiència</a:t>
            </a:r>
            <a:r>
              <a:rPr lang="es-ES" dirty="0" smtClean="0"/>
              <a:t> </a:t>
            </a:r>
            <a:r>
              <a:rPr lang="es-ES" dirty="0" err="1" smtClean="0"/>
              <a:t>com</a:t>
            </a:r>
            <a:r>
              <a:rPr lang="es-ES" dirty="0" smtClean="0"/>
              <a:t> a </a:t>
            </a:r>
            <a:r>
              <a:rPr lang="es-ES" dirty="0" err="1" smtClean="0"/>
              <a:t>professora</a:t>
            </a:r>
            <a:endParaRPr lang="es-ES" dirty="0"/>
          </a:p>
        </p:txBody>
      </p:sp>
      <p:sp>
        <p:nvSpPr>
          <p:cNvPr id="7" name="6 Marcador de contenido"/>
          <p:cNvSpPr>
            <a:spLocks noGrp="1"/>
          </p:cNvSpPr>
          <p:nvPr>
            <p:ph sz="quarter" idx="4"/>
          </p:nvPr>
        </p:nvSpPr>
        <p:spPr/>
        <p:txBody>
          <a:bodyPr>
            <a:normAutofit fontScale="92500"/>
          </a:bodyPr>
          <a:lstStyle/>
          <a:p>
            <a:pPr marL="0" indent="0">
              <a:buNone/>
            </a:pPr>
            <a:r>
              <a:rPr lang="es-ES" dirty="0" err="1"/>
              <a:t>C</a:t>
            </a:r>
            <a:r>
              <a:rPr lang="es-ES" dirty="0" err="1" smtClean="0"/>
              <a:t>anvis</a:t>
            </a:r>
            <a:r>
              <a:rPr lang="es-ES" dirty="0" smtClean="0"/>
              <a:t> </a:t>
            </a:r>
            <a:r>
              <a:rPr lang="es-ES" dirty="0" smtClean="0"/>
              <a:t>en </a:t>
            </a:r>
            <a:r>
              <a:rPr lang="es-ES" dirty="0" err="1" smtClean="0"/>
              <a:t>l’ensenyament</a:t>
            </a:r>
            <a:r>
              <a:rPr lang="es-ES" dirty="0" smtClean="0"/>
              <a:t> </a:t>
            </a:r>
            <a:r>
              <a:rPr lang="es-ES" dirty="0" smtClean="0"/>
              <a:t>de les </a:t>
            </a:r>
            <a:r>
              <a:rPr lang="es-ES" dirty="0" err="1" smtClean="0"/>
              <a:t>ciències</a:t>
            </a:r>
            <a:r>
              <a:rPr lang="es-ES" dirty="0" smtClean="0"/>
              <a:t> a </a:t>
            </a:r>
            <a:r>
              <a:rPr lang="es-ES" dirty="0" err="1" smtClean="0"/>
              <a:t>secundària</a:t>
            </a:r>
            <a:r>
              <a:rPr lang="es-ES" dirty="0" smtClean="0"/>
              <a:t>: </a:t>
            </a:r>
          </a:p>
          <a:p>
            <a:r>
              <a:rPr lang="es-ES" dirty="0" err="1" smtClean="0"/>
              <a:t>d’ensenyar</a:t>
            </a:r>
            <a:r>
              <a:rPr lang="es-ES" dirty="0" smtClean="0"/>
              <a:t> a educar</a:t>
            </a:r>
          </a:p>
          <a:p>
            <a:r>
              <a:rPr lang="es-ES" dirty="0" smtClean="0"/>
              <a:t>de </a:t>
            </a:r>
            <a:r>
              <a:rPr lang="es-ES" dirty="0" err="1" smtClean="0"/>
              <a:t>transmetre</a:t>
            </a:r>
            <a:r>
              <a:rPr lang="es-ES" dirty="0" smtClean="0"/>
              <a:t> i competir a </a:t>
            </a:r>
            <a:r>
              <a:rPr lang="es-ES" dirty="0" err="1" smtClean="0"/>
              <a:t>acompanyar</a:t>
            </a:r>
            <a:r>
              <a:rPr lang="es-ES" dirty="0" smtClean="0"/>
              <a:t> i cooperar</a:t>
            </a:r>
            <a:endParaRPr lang="es-ES" dirty="0"/>
          </a:p>
          <a:p>
            <a:r>
              <a:rPr lang="es-ES" dirty="0" err="1" smtClean="0"/>
              <a:t>Importància</a:t>
            </a:r>
            <a:r>
              <a:rPr lang="es-ES" dirty="0" smtClean="0"/>
              <a:t> del </a:t>
            </a:r>
            <a:r>
              <a:rPr lang="es-ES" dirty="0" err="1" smtClean="0"/>
              <a:t>context</a:t>
            </a:r>
            <a:endParaRPr lang="es-ES" dirty="0" smtClean="0"/>
          </a:p>
          <a:p>
            <a:r>
              <a:rPr lang="es-ES" dirty="0" err="1" smtClean="0"/>
              <a:t>Experimentació</a:t>
            </a:r>
            <a:r>
              <a:rPr lang="es-ES" dirty="0" smtClean="0"/>
              <a:t> </a:t>
            </a:r>
            <a:r>
              <a:rPr lang="es-ES" dirty="0" err="1" smtClean="0"/>
              <a:t>com</a:t>
            </a:r>
            <a:r>
              <a:rPr lang="es-ES" dirty="0" smtClean="0"/>
              <a:t> a recerca </a:t>
            </a:r>
          </a:p>
          <a:p>
            <a:r>
              <a:rPr lang="es-ES" dirty="0" smtClean="0"/>
              <a:t>Idees sobre </a:t>
            </a:r>
            <a:r>
              <a:rPr lang="es-ES" dirty="0" err="1" smtClean="0"/>
              <a:t>naturalesa</a:t>
            </a:r>
            <a:r>
              <a:rPr lang="es-ES" dirty="0" smtClean="0"/>
              <a:t> de la </a:t>
            </a:r>
            <a:r>
              <a:rPr lang="es-ES" dirty="0" err="1" smtClean="0"/>
              <a:t>ciència</a:t>
            </a:r>
            <a:r>
              <a:rPr lang="es-ES" dirty="0" smtClean="0"/>
              <a:t> i </a:t>
            </a:r>
            <a:r>
              <a:rPr lang="es-ES" dirty="0" err="1" smtClean="0"/>
              <a:t>funcionament</a:t>
            </a:r>
            <a:r>
              <a:rPr lang="es-ES" dirty="0" smtClean="0"/>
              <a:t> d el a </a:t>
            </a:r>
            <a:r>
              <a:rPr lang="es-ES" dirty="0" err="1" smtClean="0"/>
              <a:t>comunitat</a:t>
            </a:r>
            <a:r>
              <a:rPr lang="es-ES" dirty="0" smtClean="0"/>
              <a:t> científica</a:t>
            </a:r>
            <a:endParaRPr lang="es-ES" dirty="0" smtClean="0"/>
          </a:p>
          <a:p>
            <a:endParaRPr lang="es-ES" dirty="0"/>
          </a:p>
        </p:txBody>
      </p:sp>
    </p:spTree>
    <p:extLst>
      <p:ext uri="{BB962C8B-B14F-4D97-AF65-F5344CB8AC3E}">
        <p14:creationId xmlns:p14="http://schemas.microsoft.com/office/powerpoint/2010/main" val="4083401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Quina </a:t>
            </a:r>
            <a:r>
              <a:rPr lang="es-ES" dirty="0" err="1" smtClean="0"/>
              <a:t>ciència</a:t>
            </a:r>
            <a:r>
              <a:rPr lang="es-ES" dirty="0" smtClean="0"/>
              <a:t> </a:t>
            </a:r>
            <a:r>
              <a:rPr lang="es-ES" dirty="0" err="1" smtClean="0"/>
              <a:t>volem</a:t>
            </a:r>
            <a:r>
              <a:rPr lang="es-ES" dirty="0" smtClean="0"/>
              <a:t> </a:t>
            </a:r>
            <a:r>
              <a:rPr lang="es-ES" dirty="0" err="1" smtClean="0"/>
              <a:t>transmetre</a:t>
            </a:r>
            <a:endParaRPr lang="es-ES" dirty="0"/>
          </a:p>
        </p:txBody>
      </p:sp>
      <p:sp>
        <p:nvSpPr>
          <p:cNvPr id="3" name="2 Marcador de contenido"/>
          <p:cNvSpPr>
            <a:spLocks noGrp="1"/>
          </p:cNvSpPr>
          <p:nvPr>
            <p:ph idx="1"/>
          </p:nvPr>
        </p:nvSpPr>
        <p:spPr/>
        <p:txBody>
          <a:bodyPr/>
          <a:lstStyle/>
          <a:p>
            <a:r>
              <a:rPr lang="es-ES" dirty="0" err="1" smtClean="0"/>
              <a:t>Incertesa</a:t>
            </a:r>
            <a:r>
              <a:rPr lang="es-ES" dirty="0" smtClean="0"/>
              <a:t> </a:t>
            </a:r>
          </a:p>
          <a:p>
            <a:r>
              <a:rPr lang="es-ES" dirty="0" err="1" smtClean="0"/>
              <a:t>Complexitat</a:t>
            </a:r>
            <a:endParaRPr lang="es-ES" dirty="0" smtClean="0"/>
          </a:p>
          <a:p>
            <a:r>
              <a:rPr lang="es-ES" dirty="0" err="1" smtClean="0"/>
              <a:t>Investigació</a:t>
            </a:r>
            <a:r>
              <a:rPr lang="es-ES" dirty="0" smtClean="0"/>
              <a:t> científica i </a:t>
            </a:r>
            <a:r>
              <a:rPr lang="es-ES" dirty="0" err="1" smtClean="0"/>
              <a:t>ètica</a:t>
            </a:r>
            <a:endParaRPr lang="es-ES" dirty="0" smtClean="0"/>
          </a:p>
          <a:p>
            <a:r>
              <a:rPr lang="es-ES" dirty="0" err="1" smtClean="0"/>
              <a:t>Valoració</a:t>
            </a:r>
            <a:r>
              <a:rPr lang="es-ES" dirty="0" smtClean="0"/>
              <a:t> del </a:t>
            </a:r>
            <a:r>
              <a:rPr lang="es-ES" dirty="0" err="1" smtClean="0"/>
              <a:t>risc</a:t>
            </a:r>
            <a:endParaRPr lang="es-ES" dirty="0" smtClean="0"/>
          </a:p>
          <a:p>
            <a:endParaRPr lang="es-ES" dirty="0"/>
          </a:p>
        </p:txBody>
      </p:sp>
    </p:spTree>
    <p:extLst>
      <p:ext uri="{BB962C8B-B14F-4D97-AF65-F5344CB8AC3E}">
        <p14:creationId xmlns:p14="http://schemas.microsoft.com/office/powerpoint/2010/main" val="1680068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Sobre la </a:t>
            </a:r>
            <a:r>
              <a:rPr lang="es-ES" dirty="0" err="1" smtClean="0"/>
              <a:t>naturalesa</a:t>
            </a:r>
            <a:r>
              <a:rPr lang="es-ES" dirty="0" smtClean="0"/>
              <a:t> de la </a:t>
            </a:r>
            <a:r>
              <a:rPr lang="es-ES" dirty="0" err="1" smtClean="0"/>
              <a:t>ciència</a:t>
            </a:r>
            <a:endParaRPr lang="es-ES" dirty="0"/>
          </a:p>
        </p:txBody>
      </p:sp>
      <p:sp>
        <p:nvSpPr>
          <p:cNvPr id="3" name="2 Marcador de contenido"/>
          <p:cNvSpPr>
            <a:spLocks noGrp="1"/>
          </p:cNvSpPr>
          <p:nvPr>
            <p:ph idx="1"/>
          </p:nvPr>
        </p:nvSpPr>
        <p:spPr/>
        <p:txBody>
          <a:bodyPr/>
          <a:lstStyle/>
          <a:p>
            <a:r>
              <a:rPr lang="es-ES" dirty="0" err="1" smtClean="0"/>
              <a:t>Mètodes</a:t>
            </a:r>
            <a:r>
              <a:rPr lang="es-ES" dirty="0" smtClean="0"/>
              <a:t> per validar el </a:t>
            </a:r>
            <a:r>
              <a:rPr lang="es-ES" dirty="0" err="1" smtClean="0"/>
              <a:t>coneixement</a:t>
            </a:r>
            <a:r>
              <a:rPr lang="es-ES" dirty="0" smtClean="0"/>
              <a:t> </a:t>
            </a:r>
            <a:r>
              <a:rPr lang="es-ES" dirty="0" err="1" smtClean="0"/>
              <a:t>científic</a:t>
            </a:r>
            <a:endParaRPr lang="es-ES" dirty="0" smtClean="0"/>
          </a:p>
          <a:p>
            <a:r>
              <a:rPr lang="es-ES" dirty="0" err="1" smtClean="0"/>
              <a:t>Valors</a:t>
            </a:r>
            <a:r>
              <a:rPr lang="es-ES" dirty="0" smtClean="0"/>
              <a:t> </a:t>
            </a:r>
            <a:r>
              <a:rPr lang="es-ES" dirty="0" err="1" smtClean="0"/>
              <a:t>implicats</a:t>
            </a:r>
            <a:r>
              <a:rPr lang="es-ES" dirty="0" smtClean="0"/>
              <a:t> en les </a:t>
            </a:r>
            <a:r>
              <a:rPr lang="es-ES" dirty="0" err="1" smtClean="0"/>
              <a:t>activitat</a:t>
            </a:r>
            <a:r>
              <a:rPr lang="es-ES" dirty="0" smtClean="0"/>
              <a:t> </a:t>
            </a:r>
            <a:r>
              <a:rPr lang="es-ES" dirty="0" err="1" smtClean="0"/>
              <a:t>científiques</a:t>
            </a:r>
            <a:endParaRPr lang="es-ES" dirty="0" smtClean="0"/>
          </a:p>
          <a:p>
            <a:r>
              <a:rPr lang="es-ES" dirty="0" err="1" smtClean="0"/>
              <a:t>Relacions</a:t>
            </a:r>
            <a:r>
              <a:rPr lang="es-ES" dirty="0" smtClean="0"/>
              <a:t> </a:t>
            </a:r>
            <a:r>
              <a:rPr lang="es-ES" dirty="0" err="1" smtClean="0"/>
              <a:t>amb</a:t>
            </a:r>
            <a:r>
              <a:rPr lang="es-ES" dirty="0" smtClean="0"/>
              <a:t> la </a:t>
            </a:r>
            <a:r>
              <a:rPr lang="es-ES" dirty="0" err="1" smtClean="0"/>
              <a:t>tecnologia</a:t>
            </a:r>
            <a:r>
              <a:rPr lang="es-ES" dirty="0" smtClean="0"/>
              <a:t> </a:t>
            </a:r>
          </a:p>
          <a:p>
            <a:r>
              <a:rPr lang="es-ES" dirty="0" err="1" smtClean="0"/>
              <a:t>Naturalesa</a:t>
            </a:r>
            <a:r>
              <a:rPr lang="es-ES" dirty="0" smtClean="0"/>
              <a:t> de la </a:t>
            </a:r>
            <a:r>
              <a:rPr lang="es-ES" dirty="0" err="1" smtClean="0"/>
              <a:t>comunitat</a:t>
            </a:r>
            <a:r>
              <a:rPr lang="es-ES" dirty="0" smtClean="0"/>
              <a:t> científica</a:t>
            </a:r>
          </a:p>
          <a:p>
            <a:r>
              <a:rPr lang="es-ES" dirty="0" err="1" smtClean="0"/>
              <a:t>Relacions</a:t>
            </a:r>
            <a:r>
              <a:rPr lang="es-ES" dirty="0" smtClean="0"/>
              <a:t> </a:t>
            </a:r>
            <a:r>
              <a:rPr lang="es-ES" dirty="0" err="1" smtClean="0"/>
              <a:t>amb</a:t>
            </a:r>
            <a:r>
              <a:rPr lang="es-ES" dirty="0" smtClean="0"/>
              <a:t> la </a:t>
            </a:r>
            <a:r>
              <a:rPr lang="es-ES" dirty="0" err="1" smtClean="0"/>
              <a:t>societat</a:t>
            </a:r>
            <a:endParaRPr lang="es-ES" dirty="0" smtClean="0"/>
          </a:p>
          <a:p>
            <a:r>
              <a:rPr lang="es-ES" dirty="0" err="1" smtClean="0"/>
              <a:t>Aportacions</a:t>
            </a:r>
            <a:r>
              <a:rPr lang="es-ES" dirty="0" smtClean="0"/>
              <a:t> a la cultura i al </a:t>
            </a:r>
            <a:r>
              <a:rPr lang="es-ES" dirty="0" err="1" smtClean="0"/>
              <a:t>progrés</a:t>
            </a:r>
            <a:endParaRPr lang="es-ES" dirty="0"/>
          </a:p>
        </p:txBody>
      </p:sp>
    </p:spTree>
    <p:extLst>
      <p:ext uri="{BB962C8B-B14F-4D97-AF65-F5344CB8AC3E}">
        <p14:creationId xmlns:p14="http://schemas.microsoft.com/office/powerpoint/2010/main" val="1503407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Construcció</a:t>
            </a:r>
            <a:r>
              <a:rPr lang="es-ES" dirty="0" smtClean="0"/>
              <a:t> en la frontera</a:t>
            </a:r>
            <a:endParaRPr lang="es-ES" dirty="0"/>
          </a:p>
        </p:txBody>
      </p:sp>
      <p:sp>
        <p:nvSpPr>
          <p:cNvPr id="3" name="2 Marcador de contenido"/>
          <p:cNvSpPr>
            <a:spLocks noGrp="1"/>
          </p:cNvSpPr>
          <p:nvPr>
            <p:ph idx="1"/>
          </p:nvPr>
        </p:nvSpPr>
        <p:spPr/>
        <p:txBody>
          <a:bodyPr/>
          <a:lstStyle/>
          <a:p>
            <a:r>
              <a:rPr lang="es-ES" dirty="0" smtClean="0"/>
              <a:t>La </a:t>
            </a:r>
            <a:r>
              <a:rPr lang="es-ES" dirty="0" err="1" smtClean="0"/>
              <a:t>classificació</a:t>
            </a:r>
            <a:r>
              <a:rPr lang="es-ES" dirty="0" smtClean="0"/>
              <a:t> en la </a:t>
            </a:r>
            <a:r>
              <a:rPr lang="es-ES" dirty="0" err="1" smtClean="0"/>
              <a:t>línia</a:t>
            </a:r>
            <a:r>
              <a:rPr lang="es-ES" dirty="0" smtClean="0"/>
              <a:t> </a:t>
            </a:r>
            <a:r>
              <a:rPr lang="es-ES" dirty="0" err="1" smtClean="0"/>
              <a:t>fronterera</a:t>
            </a:r>
            <a:r>
              <a:rPr lang="es-ES" dirty="0" smtClean="0"/>
              <a:t> entre la </a:t>
            </a:r>
            <a:r>
              <a:rPr lang="es-ES" dirty="0" err="1" smtClean="0"/>
              <a:t>semblanca</a:t>
            </a:r>
            <a:r>
              <a:rPr lang="es-ES" dirty="0" smtClean="0"/>
              <a:t> i la </a:t>
            </a:r>
            <a:r>
              <a:rPr lang="es-ES" dirty="0" err="1" smtClean="0"/>
              <a:t>diferència</a:t>
            </a:r>
            <a:endParaRPr lang="es-ES" dirty="0" smtClean="0"/>
          </a:p>
          <a:p>
            <a:pPr marL="0" lvl="0" indent="0">
              <a:buNone/>
            </a:pPr>
            <a:r>
              <a:rPr lang="es-ES" sz="1600" dirty="0">
                <a:solidFill>
                  <a:prstClr val="black"/>
                </a:solidFill>
              </a:rPr>
              <a:t>«Si les </a:t>
            </a:r>
            <a:r>
              <a:rPr lang="es-ES" sz="1600" dirty="0" err="1">
                <a:solidFill>
                  <a:prstClr val="black"/>
                </a:solidFill>
              </a:rPr>
              <a:t>nostres</a:t>
            </a:r>
            <a:r>
              <a:rPr lang="es-ES" sz="1600" dirty="0">
                <a:solidFill>
                  <a:prstClr val="black"/>
                </a:solidFill>
              </a:rPr>
              <a:t> cares no </a:t>
            </a:r>
            <a:r>
              <a:rPr lang="es-ES" sz="1600" dirty="0" err="1">
                <a:solidFill>
                  <a:prstClr val="black"/>
                </a:solidFill>
              </a:rPr>
              <a:t>fossin</a:t>
            </a:r>
            <a:r>
              <a:rPr lang="es-ES" sz="1600" dirty="0">
                <a:solidFill>
                  <a:prstClr val="black"/>
                </a:solidFill>
              </a:rPr>
              <a:t> </a:t>
            </a:r>
            <a:r>
              <a:rPr lang="es-ES" sz="1600" dirty="0" err="1">
                <a:solidFill>
                  <a:prstClr val="black"/>
                </a:solidFill>
              </a:rPr>
              <a:t>semblants</a:t>
            </a:r>
            <a:r>
              <a:rPr lang="es-ES" sz="1600" dirty="0">
                <a:solidFill>
                  <a:prstClr val="black"/>
                </a:solidFill>
              </a:rPr>
              <a:t> no </a:t>
            </a:r>
            <a:r>
              <a:rPr lang="es-ES" sz="1600" dirty="0" err="1">
                <a:solidFill>
                  <a:prstClr val="black"/>
                </a:solidFill>
              </a:rPr>
              <a:t>sabríem</a:t>
            </a:r>
            <a:r>
              <a:rPr lang="es-ES" sz="1600" dirty="0">
                <a:solidFill>
                  <a:prstClr val="black"/>
                </a:solidFill>
              </a:rPr>
              <a:t> </a:t>
            </a:r>
            <a:r>
              <a:rPr lang="es-ES" sz="1600" dirty="0" err="1">
                <a:solidFill>
                  <a:prstClr val="black"/>
                </a:solidFill>
              </a:rPr>
              <a:t>distingir</a:t>
            </a:r>
            <a:r>
              <a:rPr lang="es-ES" sz="1600" dirty="0">
                <a:solidFill>
                  <a:prstClr val="black"/>
                </a:solidFill>
              </a:rPr>
              <a:t> </a:t>
            </a:r>
            <a:r>
              <a:rPr lang="es-ES" sz="1600" dirty="0" err="1">
                <a:solidFill>
                  <a:prstClr val="black"/>
                </a:solidFill>
              </a:rPr>
              <a:t>l’home</a:t>
            </a:r>
            <a:r>
              <a:rPr lang="es-ES" sz="1600" dirty="0">
                <a:solidFill>
                  <a:prstClr val="black"/>
                </a:solidFill>
              </a:rPr>
              <a:t> de la </a:t>
            </a:r>
            <a:r>
              <a:rPr lang="es-ES" sz="1600" dirty="0" err="1">
                <a:solidFill>
                  <a:prstClr val="black"/>
                </a:solidFill>
              </a:rPr>
              <a:t>bèstia</a:t>
            </a:r>
            <a:r>
              <a:rPr lang="es-ES" sz="1600" dirty="0">
                <a:solidFill>
                  <a:prstClr val="black"/>
                </a:solidFill>
              </a:rPr>
              <a:t>, si no </a:t>
            </a:r>
            <a:r>
              <a:rPr lang="es-ES" sz="1600" dirty="0" err="1">
                <a:solidFill>
                  <a:prstClr val="black"/>
                </a:solidFill>
              </a:rPr>
              <a:t>fossim</a:t>
            </a:r>
            <a:r>
              <a:rPr lang="es-ES" sz="1600" dirty="0">
                <a:solidFill>
                  <a:prstClr val="black"/>
                </a:solidFill>
              </a:rPr>
              <a:t> </a:t>
            </a:r>
            <a:r>
              <a:rPr lang="es-ES" sz="1600" dirty="0" err="1">
                <a:solidFill>
                  <a:prstClr val="black"/>
                </a:solidFill>
              </a:rPr>
              <a:t>diferents</a:t>
            </a:r>
            <a:r>
              <a:rPr lang="es-ES" sz="1600" dirty="0">
                <a:solidFill>
                  <a:prstClr val="black"/>
                </a:solidFill>
              </a:rPr>
              <a:t> no </a:t>
            </a:r>
            <a:r>
              <a:rPr lang="es-ES" sz="1600" dirty="0" err="1">
                <a:solidFill>
                  <a:prstClr val="black"/>
                </a:solidFill>
              </a:rPr>
              <a:t>sabríem</a:t>
            </a:r>
            <a:r>
              <a:rPr lang="es-ES" sz="1600" dirty="0">
                <a:solidFill>
                  <a:prstClr val="black"/>
                </a:solidFill>
              </a:rPr>
              <a:t> discernir un home </a:t>
            </a:r>
            <a:r>
              <a:rPr lang="es-ES" sz="1600" dirty="0" err="1">
                <a:solidFill>
                  <a:prstClr val="black"/>
                </a:solidFill>
              </a:rPr>
              <a:t>d’un</a:t>
            </a:r>
            <a:r>
              <a:rPr lang="es-ES" sz="1600" dirty="0">
                <a:solidFill>
                  <a:prstClr val="black"/>
                </a:solidFill>
              </a:rPr>
              <a:t> </a:t>
            </a:r>
            <a:r>
              <a:rPr lang="es-ES" sz="1600" dirty="0" err="1">
                <a:solidFill>
                  <a:prstClr val="black"/>
                </a:solidFill>
              </a:rPr>
              <a:t>altre</a:t>
            </a:r>
            <a:r>
              <a:rPr lang="es-ES" sz="1600" dirty="0">
                <a:solidFill>
                  <a:prstClr val="black"/>
                </a:solidFill>
              </a:rPr>
              <a:t>» </a:t>
            </a:r>
            <a:r>
              <a:rPr lang="es-ES" sz="1600" dirty="0" err="1" smtClean="0">
                <a:solidFill>
                  <a:prstClr val="black"/>
                </a:solidFill>
              </a:rPr>
              <a:t>M.Montaigne</a:t>
            </a:r>
            <a:endParaRPr lang="es-ES" sz="1600" dirty="0" smtClean="0">
              <a:solidFill>
                <a:prstClr val="black"/>
              </a:solidFill>
            </a:endParaRPr>
          </a:p>
          <a:p>
            <a:pPr marL="0" lvl="0" indent="0">
              <a:buNone/>
            </a:pPr>
            <a:r>
              <a:rPr lang="es-ES" dirty="0" err="1" smtClean="0"/>
              <a:t>Models</a:t>
            </a:r>
            <a:r>
              <a:rPr lang="es-ES" dirty="0" smtClean="0"/>
              <a:t> </a:t>
            </a:r>
            <a:r>
              <a:rPr lang="es-ES" dirty="0" err="1" smtClean="0"/>
              <a:t>híbrids</a:t>
            </a:r>
            <a:endParaRPr lang="es-ES" dirty="0" smtClean="0"/>
          </a:p>
          <a:p>
            <a:pPr marL="0" lvl="0" indent="0">
              <a:buNone/>
            </a:pPr>
            <a:r>
              <a:rPr lang="es-ES" sz="1600" dirty="0" err="1" smtClean="0">
                <a:solidFill>
                  <a:prstClr val="black"/>
                </a:solidFill>
              </a:rPr>
              <a:t>Metall</a:t>
            </a:r>
            <a:r>
              <a:rPr lang="es-ES" sz="1600" dirty="0" smtClean="0">
                <a:solidFill>
                  <a:prstClr val="black"/>
                </a:solidFill>
              </a:rPr>
              <a:t>-no </a:t>
            </a:r>
            <a:r>
              <a:rPr lang="es-ES" sz="1600" dirty="0" err="1">
                <a:solidFill>
                  <a:prstClr val="black"/>
                </a:solidFill>
              </a:rPr>
              <a:t>metall</a:t>
            </a:r>
            <a:r>
              <a:rPr lang="es-ES" sz="1600" dirty="0">
                <a:solidFill>
                  <a:prstClr val="black"/>
                </a:solidFill>
              </a:rPr>
              <a:t>; </a:t>
            </a:r>
            <a:r>
              <a:rPr lang="es-ES" sz="1600" dirty="0" smtClean="0">
                <a:solidFill>
                  <a:prstClr val="black"/>
                </a:solidFill>
              </a:rPr>
              <a:t> </a:t>
            </a:r>
            <a:r>
              <a:rPr lang="es-ES" sz="1600" dirty="0" err="1" smtClean="0">
                <a:solidFill>
                  <a:prstClr val="black"/>
                </a:solidFill>
              </a:rPr>
              <a:t>iònic-covalent</a:t>
            </a:r>
            <a:r>
              <a:rPr lang="es-ES" sz="1600" dirty="0">
                <a:solidFill>
                  <a:prstClr val="black"/>
                </a:solidFill>
              </a:rPr>
              <a:t>; </a:t>
            </a:r>
            <a:r>
              <a:rPr lang="es-ES" sz="1600" dirty="0" smtClean="0">
                <a:solidFill>
                  <a:prstClr val="black"/>
                </a:solidFill>
              </a:rPr>
              <a:t> soluble-insoluble</a:t>
            </a:r>
            <a:r>
              <a:rPr lang="es-ES" sz="1600" dirty="0">
                <a:solidFill>
                  <a:prstClr val="black"/>
                </a:solidFill>
              </a:rPr>
              <a:t>; </a:t>
            </a:r>
            <a:r>
              <a:rPr lang="es-ES" sz="1600" dirty="0" smtClean="0">
                <a:solidFill>
                  <a:prstClr val="black"/>
                </a:solidFill>
              </a:rPr>
              <a:t> </a:t>
            </a:r>
            <a:r>
              <a:rPr lang="es-ES" sz="1600" dirty="0" err="1" smtClean="0">
                <a:solidFill>
                  <a:prstClr val="black"/>
                </a:solidFill>
              </a:rPr>
              <a:t>sòlid-líquid</a:t>
            </a:r>
            <a:r>
              <a:rPr lang="es-ES" sz="1600" dirty="0">
                <a:solidFill>
                  <a:prstClr val="black"/>
                </a:solidFill>
              </a:rPr>
              <a:t>; </a:t>
            </a:r>
            <a:r>
              <a:rPr lang="es-ES" sz="1600" dirty="0" smtClean="0">
                <a:solidFill>
                  <a:prstClr val="black"/>
                </a:solidFill>
              </a:rPr>
              <a:t> </a:t>
            </a:r>
            <a:r>
              <a:rPr lang="es-ES" sz="1600" dirty="0" err="1" smtClean="0">
                <a:solidFill>
                  <a:prstClr val="black"/>
                </a:solidFill>
              </a:rPr>
              <a:t>àcid</a:t>
            </a:r>
            <a:r>
              <a:rPr lang="es-ES" sz="1600" dirty="0" smtClean="0">
                <a:solidFill>
                  <a:prstClr val="black"/>
                </a:solidFill>
              </a:rPr>
              <a:t>-base</a:t>
            </a:r>
            <a:endParaRPr lang="es-ES" dirty="0" smtClean="0"/>
          </a:p>
          <a:p>
            <a:r>
              <a:rPr lang="es-ES" dirty="0" err="1" smtClean="0"/>
              <a:t>Ciència</a:t>
            </a:r>
            <a:r>
              <a:rPr lang="es-ES" dirty="0" smtClean="0"/>
              <a:t> </a:t>
            </a:r>
            <a:r>
              <a:rPr lang="es-ES" dirty="0" err="1" smtClean="0"/>
              <a:t>interdisciplinària</a:t>
            </a:r>
            <a:endParaRPr lang="es-ES" dirty="0" smtClean="0"/>
          </a:p>
          <a:p>
            <a:r>
              <a:rPr lang="es-ES" dirty="0" err="1" smtClean="0"/>
              <a:t>Diàlegs</a:t>
            </a:r>
            <a:r>
              <a:rPr lang="es-ES" dirty="0" smtClean="0"/>
              <a:t> </a:t>
            </a:r>
            <a:r>
              <a:rPr lang="es-ES" dirty="0" err="1" smtClean="0"/>
              <a:t>internivells</a:t>
            </a:r>
            <a:r>
              <a:rPr lang="es-ES" dirty="0" smtClean="0"/>
              <a:t> </a:t>
            </a:r>
            <a:r>
              <a:rPr lang="es-ES" dirty="0" err="1" smtClean="0"/>
              <a:t>educatius</a:t>
            </a:r>
            <a:endParaRPr lang="es-ES" dirty="0" smtClean="0"/>
          </a:p>
        </p:txBody>
      </p:sp>
    </p:spTree>
    <p:extLst>
      <p:ext uri="{BB962C8B-B14F-4D97-AF65-F5344CB8AC3E}">
        <p14:creationId xmlns:p14="http://schemas.microsoft.com/office/powerpoint/2010/main" val="2122953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Converses </a:t>
            </a:r>
            <a:r>
              <a:rPr lang="es-ES" dirty="0" err="1" smtClean="0"/>
              <a:t>frontereres</a:t>
            </a:r>
            <a:r>
              <a:rPr lang="es-ES" dirty="0"/>
              <a:t/>
            </a:r>
            <a:br>
              <a:rPr lang="es-ES" dirty="0"/>
            </a:br>
            <a:r>
              <a:rPr lang="es-ES" sz="4000" dirty="0" err="1"/>
              <a:t>Ciències</a:t>
            </a:r>
            <a:r>
              <a:rPr lang="es-ES" sz="4000" dirty="0"/>
              <a:t>, </a:t>
            </a:r>
            <a:r>
              <a:rPr lang="es-ES" sz="4000" dirty="0" err="1" smtClean="0"/>
              <a:t>tecnologies</a:t>
            </a:r>
            <a:r>
              <a:rPr lang="es-ES" sz="4000" dirty="0" smtClean="0"/>
              <a:t>, </a:t>
            </a:r>
            <a:r>
              <a:rPr lang="es-ES" sz="4000" dirty="0" err="1" smtClean="0"/>
              <a:t>humanitats</a:t>
            </a:r>
            <a:endParaRPr lang="es-ES" dirty="0"/>
          </a:p>
        </p:txBody>
      </p:sp>
      <p:sp>
        <p:nvSpPr>
          <p:cNvPr id="4" name="3 Marcador de texto"/>
          <p:cNvSpPr>
            <a:spLocks noGrp="1"/>
          </p:cNvSpPr>
          <p:nvPr>
            <p:ph type="body" idx="1"/>
          </p:nvPr>
        </p:nvSpPr>
        <p:spPr/>
        <p:txBody>
          <a:bodyPr/>
          <a:lstStyle/>
          <a:p>
            <a:r>
              <a:rPr lang="es-ES" dirty="0"/>
              <a:t>P</a:t>
            </a:r>
            <a:r>
              <a:rPr lang="es-ES" dirty="0" smtClean="0"/>
              <a:t>reguntes</a:t>
            </a:r>
            <a:endParaRPr lang="es-ES" dirty="0"/>
          </a:p>
        </p:txBody>
      </p:sp>
      <p:sp>
        <p:nvSpPr>
          <p:cNvPr id="3" name="2 Marcador de contenido"/>
          <p:cNvSpPr>
            <a:spLocks noGrp="1"/>
          </p:cNvSpPr>
          <p:nvPr>
            <p:ph sz="half" idx="2"/>
          </p:nvPr>
        </p:nvSpPr>
        <p:spPr/>
        <p:txBody>
          <a:bodyPr>
            <a:normAutofit lnSpcReduction="10000"/>
          </a:bodyPr>
          <a:lstStyle/>
          <a:p>
            <a:r>
              <a:rPr lang="es-ES" dirty="0" err="1" smtClean="0"/>
              <a:t>Què</a:t>
            </a:r>
            <a:r>
              <a:rPr lang="es-ES" dirty="0" smtClean="0"/>
              <a:t> </a:t>
            </a:r>
            <a:r>
              <a:rPr lang="es-ES" dirty="0" err="1" smtClean="0"/>
              <a:t>és</a:t>
            </a:r>
            <a:r>
              <a:rPr lang="es-ES" dirty="0" smtClean="0"/>
              <a:t> la vida?</a:t>
            </a:r>
          </a:p>
          <a:p>
            <a:r>
              <a:rPr lang="es-ES" dirty="0" err="1" smtClean="0"/>
              <a:t>Com</a:t>
            </a:r>
            <a:r>
              <a:rPr lang="es-ES" dirty="0" smtClean="0"/>
              <a:t> </a:t>
            </a:r>
            <a:r>
              <a:rPr lang="es-ES" dirty="0" err="1" smtClean="0"/>
              <a:t>és</a:t>
            </a:r>
            <a:r>
              <a:rPr lang="es-ES" dirty="0" smtClean="0"/>
              <a:t> </a:t>
            </a:r>
            <a:r>
              <a:rPr lang="es-ES" dirty="0" err="1" smtClean="0"/>
              <a:t>l’Univers</a:t>
            </a:r>
            <a:r>
              <a:rPr lang="es-ES" dirty="0" smtClean="0"/>
              <a:t>?</a:t>
            </a:r>
          </a:p>
          <a:p>
            <a:r>
              <a:rPr lang="es-ES" dirty="0" smtClean="0"/>
              <a:t>De </a:t>
            </a:r>
            <a:r>
              <a:rPr lang="es-ES" dirty="0" err="1" smtClean="0"/>
              <a:t>què</a:t>
            </a:r>
            <a:r>
              <a:rPr lang="es-ES" dirty="0" smtClean="0"/>
              <a:t> </a:t>
            </a:r>
            <a:r>
              <a:rPr lang="es-ES" dirty="0" err="1" smtClean="0"/>
              <a:t>estem</a:t>
            </a:r>
            <a:r>
              <a:rPr lang="es-ES" dirty="0" smtClean="0"/>
              <a:t> </a:t>
            </a:r>
            <a:r>
              <a:rPr lang="es-ES" dirty="0" err="1" smtClean="0"/>
              <a:t>fets</a:t>
            </a:r>
            <a:endParaRPr lang="es-ES" dirty="0" smtClean="0"/>
          </a:p>
          <a:p>
            <a:r>
              <a:rPr lang="es-ES" dirty="0" smtClean="0"/>
              <a:t>Origen de </a:t>
            </a:r>
            <a:r>
              <a:rPr lang="es-ES" dirty="0" err="1" smtClean="0"/>
              <a:t>l’Univers</a:t>
            </a:r>
            <a:endParaRPr lang="es-ES" dirty="0" smtClean="0"/>
          </a:p>
          <a:p>
            <a:r>
              <a:rPr lang="es-ES" dirty="0" smtClean="0"/>
              <a:t> </a:t>
            </a:r>
            <a:r>
              <a:rPr lang="es-ES" dirty="0" err="1" smtClean="0"/>
              <a:t>Com</a:t>
            </a:r>
            <a:r>
              <a:rPr lang="es-ES" dirty="0" smtClean="0"/>
              <a:t> es regulen </a:t>
            </a:r>
            <a:r>
              <a:rPr lang="es-ES" dirty="0" err="1" smtClean="0"/>
              <a:t>els</a:t>
            </a:r>
            <a:r>
              <a:rPr lang="es-ES" dirty="0" smtClean="0"/>
              <a:t> </a:t>
            </a:r>
            <a:r>
              <a:rPr lang="es-ES" dirty="0" err="1" smtClean="0"/>
              <a:t>canvis</a:t>
            </a:r>
            <a:r>
              <a:rPr lang="es-ES" dirty="0" smtClean="0"/>
              <a:t>?</a:t>
            </a:r>
          </a:p>
          <a:p>
            <a:pPr marL="0" indent="0">
              <a:buNone/>
            </a:pPr>
            <a:endParaRPr lang="es-ES" dirty="0" smtClean="0"/>
          </a:p>
          <a:p>
            <a:pPr marL="0" indent="0">
              <a:buNone/>
            </a:pPr>
            <a:endParaRPr lang="es-ES" dirty="0"/>
          </a:p>
          <a:p>
            <a:pPr marL="0" indent="0">
              <a:buNone/>
            </a:pPr>
            <a:r>
              <a:rPr lang="es-ES" dirty="0" smtClean="0"/>
              <a:t>El </a:t>
            </a:r>
            <a:r>
              <a:rPr lang="es-ES" dirty="0" err="1" smtClean="0"/>
              <a:t>treball</a:t>
            </a:r>
            <a:r>
              <a:rPr lang="es-ES" dirty="0" smtClean="0"/>
              <a:t> </a:t>
            </a:r>
            <a:r>
              <a:rPr lang="es-ES" dirty="0" err="1" smtClean="0"/>
              <a:t>interdisciplinari</a:t>
            </a:r>
            <a:r>
              <a:rPr lang="es-ES" dirty="0" smtClean="0"/>
              <a:t>  </a:t>
            </a:r>
            <a:r>
              <a:rPr lang="es-ES" dirty="0" err="1" smtClean="0"/>
              <a:t>és</a:t>
            </a:r>
            <a:r>
              <a:rPr lang="es-ES" dirty="0" smtClean="0"/>
              <a:t> </a:t>
            </a:r>
            <a:r>
              <a:rPr lang="es-ES" dirty="0" err="1" smtClean="0"/>
              <a:t>enriquidor</a:t>
            </a:r>
            <a:r>
              <a:rPr lang="es-ES" dirty="0" smtClean="0"/>
              <a:t> </a:t>
            </a:r>
            <a:r>
              <a:rPr lang="es-ES" dirty="0" err="1" smtClean="0"/>
              <a:t>però</a:t>
            </a:r>
            <a:r>
              <a:rPr lang="es-ES" dirty="0" smtClean="0"/>
              <a:t> no </a:t>
            </a:r>
            <a:r>
              <a:rPr lang="es-ES" dirty="0" err="1" smtClean="0"/>
              <a:t>és</a:t>
            </a:r>
            <a:r>
              <a:rPr lang="es-ES" dirty="0" smtClean="0"/>
              <a:t> </a:t>
            </a:r>
            <a:r>
              <a:rPr lang="es-ES" dirty="0" err="1" smtClean="0"/>
              <a:t>freqüent</a:t>
            </a:r>
            <a:r>
              <a:rPr lang="es-ES" dirty="0" smtClean="0"/>
              <a:t> a </a:t>
            </a:r>
            <a:r>
              <a:rPr lang="es-ES" dirty="0" err="1" smtClean="0"/>
              <a:t>l’ensenyament</a:t>
            </a:r>
            <a:r>
              <a:rPr lang="es-ES" dirty="0" smtClean="0"/>
              <a:t> </a:t>
            </a:r>
            <a:r>
              <a:rPr lang="es-ES" dirty="0" err="1" smtClean="0"/>
              <a:t>secundari</a:t>
            </a:r>
            <a:r>
              <a:rPr lang="es-ES" dirty="0" smtClean="0"/>
              <a:t> </a:t>
            </a:r>
          </a:p>
        </p:txBody>
      </p:sp>
      <p:sp>
        <p:nvSpPr>
          <p:cNvPr id="5" name="4 Marcador de texto"/>
          <p:cNvSpPr>
            <a:spLocks noGrp="1"/>
          </p:cNvSpPr>
          <p:nvPr>
            <p:ph type="body" sz="quarter" idx="3"/>
          </p:nvPr>
        </p:nvSpPr>
        <p:spPr/>
        <p:txBody>
          <a:bodyPr/>
          <a:lstStyle/>
          <a:p>
            <a:r>
              <a:rPr lang="es-ES" dirty="0" smtClean="0"/>
              <a:t>Idees i </a:t>
            </a:r>
            <a:r>
              <a:rPr lang="es-ES" dirty="0" err="1" smtClean="0"/>
              <a:t>models</a:t>
            </a:r>
            <a:endParaRPr lang="es-ES" dirty="0"/>
          </a:p>
        </p:txBody>
      </p:sp>
      <p:sp>
        <p:nvSpPr>
          <p:cNvPr id="6" name="5 Marcador de contenido"/>
          <p:cNvSpPr>
            <a:spLocks noGrp="1"/>
          </p:cNvSpPr>
          <p:nvPr>
            <p:ph sz="quarter" idx="4"/>
          </p:nvPr>
        </p:nvSpPr>
        <p:spPr/>
        <p:txBody>
          <a:bodyPr>
            <a:normAutofit fontScale="92500" lnSpcReduction="10000"/>
          </a:bodyPr>
          <a:lstStyle/>
          <a:p>
            <a:r>
              <a:rPr lang="es-ES" dirty="0" err="1"/>
              <a:t>Continu</a:t>
            </a:r>
            <a:r>
              <a:rPr lang="es-ES" dirty="0"/>
              <a:t> - </a:t>
            </a:r>
            <a:r>
              <a:rPr lang="es-ES" dirty="0" err="1"/>
              <a:t>discontinu</a:t>
            </a:r>
            <a:endParaRPr lang="es-ES" dirty="0"/>
          </a:p>
          <a:p>
            <a:r>
              <a:rPr lang="es-ES" dirty="0" err="1" smtClean="0"/>
              <a:t>Matèria</a:t>
            </a:r>
            <a:r>
              <a:rPr lang="es-ES" dirty="0" smtClean="0"/>
              <a:t> i </a:t>
            </a:r>
            <a:r>
              <a:rPr lang="es-ES" dirty="0" err="1" smtClean="0"/>
              <a:t>esperit</a:t>
            </a:r>
            <a:endParaRPr lang="es-ES" dirty="0" smtClean="0"/>
          </a:p>
          <a:p>
            <a:r>
              <a:rPr lang="es-ES" dirty="0" err="1" smtClean="0"/>
              <a:t>Atomisme</a:t>
            </a:r>
            <a:r>
              <a:rPr lang="es-ES" dirty="0" smtClean="0"/>
              <a:t>. </a:t>
            </a:r>
            <a:r>
              <a:rPr lang="es-ES" dirty="0" err="1" smtClean="0"/>
              <a:t>Materialisme</a:t>
            </a:r>
            <a:r>
              <a:rPr lang="es-ES" dirty="0" smtClean="0"/>
              <a:t>. </a:t>
            </a:r>
            <a:r>
              <a:rPr lang="es-ES" dirty="0" err="1" smtClean="0"/>
              <a:t>Vitalisme</a:t>
            </a:r>
            <a:r>
              <a:rPr lang="es-ES" dirty="0" smtClean="0"/>
              <a:t> </a:t>
            </a:r>
          </a:p>
          <a:p>
            <a:r>
              <a:rPr lang="es-ES" dirty="0" err="1" smtClean="0"/>
              <a:t>Ones</a:t>
            </a:r>
            <a:r>
              <a:rPr lang="es-ES" dirty="0" smtClean="0"/>
              <a:t> i </a:t>
            </a:r>
            <a:r>
              <a:rPr lang="es-ES" dirty="0" err="1" smtClean="0"/>
              <a:t>partícules</a:t>
            </a:r>
            <a:endParaRPr lang="es-ES" dirty="0" smtClean="0"/>
          </a:p>
          <a:p>
            <a:r>
              <a:rPr lang="es-ES" dirty="0" smtClean="0"/>
              <a:t>Caos i </a:t>
            </a:r>
            <a:r>
              <a:rPr lang="es-ES" dirty="0" err="1" smtClean="0"/>
              <a:t>ordre</a:t>
            </a:r>
            <a:endParaRPr lang="es-ES" dirty="0" smtClean="0"/>
          </a:p>
          <a:p>
            <a:r>
              <a:rPr lang="es-ES" dirty="0" err="1" smtClean="0"/>
              <a:t>Determinisme-Indeterminisme</a:t>
            </a:r>
            <a:endParaRPr lang="es-ES" dirty="0" smtClean="0"/>
          </a:p>
          <a:p>
            <a:r>
              <a:rPr lang="es-ES" dirty="0" err="1" smtClean="0"/>
              <a:t>Simetries</a:t>
            </a:r>
            <a:endParaRPr lang="es-ES" dirty="0" smtClean="0"/>
          </a:p>
          <a:p>
            <a:r>
              <a:rPr lang="es-ES" dirty="0" err="1" smtClean="0"/>
              <a:t>Simplicitat</a:t>
            </a:r>
            <a:r>
              <a:rPr lang="es-ES" dirty="0" smtClean="0"/>
              <a:t> i </a:t>
            </a:r>
            <a:r>
              <a:rPr lang="es-ES" dirty="0" err="1" smtClean="0"/>
              <a:t>harmonia</a:t>
            </a:r>
            <a:endParaRPr lang="es-ES" dirty="0" smtClean="0"/>
          </a:p>
          <a:p>
            <a:r>
              <a:rPr lang="es-ES" dirty="0" err="1" smtClean="0"/>
              <a:t>Principis</a:t>
            </a:r>
            <a:r>
              <a:rPr lang="es-ES" dirty="0" smtClean="0"/>
              <a:t> de </a:t>
            </a:r>
            <a:r>
              <a:rPr lang="es-ES" dirty="0" err="1" smtClean="0"/>
              <a:t>conservació</a:t>
            </a:r>
            <a:r>
              <a:rPr lang="es-ES" dirty="0" smtClean="0"/>
              <a:t> </a:t>
            </a:r>
          </a:p>
          <a:p>
            <a:endParaRPr lang="es-ES" dirty="0"/>
          </a:p>
        </p:txBody>
      </p:sp>
      <p:sp>
        <p:nvSpPr>
          <p:cNvPr id="7" name="6 Rectángulo"/>
          <p:cNvSpPr/>
          <p:nvPr/>
        </p:nvSpPr>
        <p:spPr>
          <a:xfrm>
            <a:off x="395536" y="4869160"/>
            <a:ext cx="4175689"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32883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err="1" smtClean="0"/>
              <a:t>Activitats</a:t>
            </a:r>
            <a:r>
              <a:rPr lang="es-ES" dirty="0" smtClean="0"/>
              <a:t> per </a:t>
            </a:r>
            <a:r>
              <a:rPr lang="es-ES" dirty="0" err="1" smtClean="0"/>
              <a:t>nivells</a:t>
            </a:r>
            <a:r>
              <a:rPr lang="es-ES" dirty="0" smtClean="0"/>
              <a:t> </a:t>
            </a:r>
            <a:r>
              <a:rPr lang="es-ES" dirty="0" err="1" smtClean="0"/>
              <a:t>educatius</a:t>
            </a:r>
            <a:r>
              <a:rPr lang="es-ES" dirty="0" smtClean="0"/>
              <a:t> (1)</a:t>
            </a:r>
            <a:endParaRPr lang="es-ES" dirty="0"/>
          </a:p>
        </p:txBody>
      </p:sp>
      <p:sp>
        <p:nvSpPr>
          <p:cNvPr id="3" name="2 Marcador de contenido"/>
          <p:cNvSpPr>
            <a:spLocks noGrp="1"/>
          </p:cNvSpPr>
          <p:nvPr>
            <p:ph idx="1"/>
          </p:nvPr>
        </p:nvSpPr>
        <p:spPr/>
        <p:txBody>
          <a:bodyPr>
            <a:normAutofit fontScale="85000" lnSpcReduction="10000"/>
          </a:bodyPr>
          <a:lstStyle/>
          <a:p>
            <a:pPr marL="0" indent="0">
              <a:buNone/>
            </a:pPr>
            <a:r>
              <a:rPr lang="es-ES" b="1" dirty="0" smtClean="0"/>
              <a:t>Preescolar:</a:t>
            </a:r>
            <a:r>
              <a:rPr lang="es-ES" dirty="0" smtClean="0"/>
              <a:t> </a:t>
            </a:r>
          </a:p>
          <a:p>
            <a:r>
              <a:rPr lang="es-ES" dirty="0" err="1" smtClean="0"/>
              <a:t>Propostes</a:t>
            </a:r>
            <a:r>
              <a:rPr lang="es-ES" dirty="0" smtClean="0"/>
              <a:t> de </a:t>
            </a:r>
            <a:r>
              <a:rPr lang="es-ES" dirty="0" err="1" smtClean="0"/>
              <a:t>joc</a:t>
            </a:r>
            <a:r>
              <a:rPr lang="es-ES" dirty="0" smtClean="0"/>
              <a:t> que </a:t>
            </a:r>
            <a:r>
              <a:rPr lang="es-ES" dirty="0" err="1" smtClean="0"/>
              <a:t>provoquin</a:t>
            </a:r>
            <a:r>
              <a:rPr lang="es-ES" dirty="0" smtClean="0"/>
              <a:t> </a:t>
            </a:r>
            <a:r>
              <a:rPr lang="es-ES" dirty="0" err="1" smtClean="0"/>
              <a:t>l’emoció</a:t>
            </a:r>
            <a:r>
              <a:rPr lang="es-ES" dirty="0" smtClean="0"/>
              <a:t> de la </a:t>
            </a:r>
            <a:r>
              <a:rPr lang="es-ES" dirty="0" err="1" smtClean="0"/>
              <a:t>descoberta</a:t>
            </a:r>
            <a:r>
              <a:rPr lang="es-ES" dirty="0" smtClean="0"/>
              <a:t>. </a:t>
            </a:r>
          </a:p>
          <a:p>
            <a:r>
              <a:rPr lang="es-ES" dirty="0" smtClean="0"/>
              <a:t>De la </a:t>
            </a:r>
            <a:r>
              <a:rPr lang="es-ES" dirty="0" err="1" smtClean="0"/>
              <a:t>descoberta</a:t>
            </a:r>
            <a:r>
              <a:rPr lang="es-ES" dirty="0" smtClean="0"/>
              <a:t> a les preguntes-</a:t>
            </a:r>
            <a:r>
              <a:rPr lang="es-ES" dirty="0" err="1" smtClean="0"/>
              <a:t>respostes</a:t>
            </a:r>
            <a:r>
              <a:rPr lang="es-ES" dirty="0" smtClean="0"/>
              <a:t> que </a:t>
            </a:r>
            <a:r>
              <a:rPr lang="es-ES" dirty="0" err="1" smtClean="0"/>
              <a:t>aportin</a:t>
            </a:r>
            <a:r>
              <a:rPr lang="es-ES" dirty="0" smtClean="0"/>
              <a:t> </a:t>
            </a:r>
            <a:r>
              <a:rPr lang="es-ES" dirty="0" err="1" smtClean="0"/>
              <a:t>nous</a:t>
            </a:r>
            <a:r>
              <a:rPr lang="es-ES" dirty="0" smtClean="0"/>
              <a:t> </a:t>
            </a:r>
            <a:r>
              <a:rPr lang="es-ES" dirty="0" err="1" smtClean="0"/>
              <a:t>conceptes</a:t>
            </a:r>
            <a:r>
              <a:rPr lang="es-ES" dirty="0" smtClean="0"/>
              <a:t> </a:t>
            </a:r>
            <a:r>
              <a:rPr lang="es-ES" dirty="0" err="1" smtClean="0"/>
              <a:t>mitjançant</a:t>
            </a:r>
            <a:r>
              <a:rPr lang="es-ES" dirty="0" smtClean="0"/>
              <a:t> </a:t>
            </a:r>
            <a:r>
              <a:rPr lang="es-ES" dirty="0" err="1" smtClean="0"/>
              <a:t>l’ús</a:t>
            </a:r>
            <a:r>
              <a:rPr lang="es-ES" dirty="0" smtClean="0"/>
              <a:t> de la </a:t>
            </a:r>
            <a:r>
              <a:rPr lang="es-ES" dirty="0" err="1" smtClean="0"/>
              <a:t>paraula</a:t>
            </a:r>
            <a:r>
              <a:rPr lang="es-ES" dirty="0" smtClean="0"/>
              <a:t>. </a:t>
            </a:r>
          </a:p>
          <a:p>
            <a:pPr marL="0" lvl="0" indent="0">
              <a:buNone/>
            </a:pPr>
            <a:r>
              <a:rPr lang="es-ES" sz="2400" i="1" dirty="0" smtClean="0">
                <a:solidFill>
                  <a:prstClr val="black"/>
                </a:solidFill>
              </a:rPr>
              <a:t>No </a:t>
            </a:r>
            <a:r>
              <a:rPr lang="es-ES" sz="2400" i="1" dirty="0">
                <a:solidFill>
                  <a:prstClr val="black"/>
                </a:solidFill>
              </a:rPr>
              <a:t>cal </a:t>
            </a:r>
            <a:r>
              <a:rPr lang="es-ES" sz="2400" i="1" dirty="0" err="1">
                <a:solidFill>
                  <a:prstClr val="black"/>
                </a:solidFill>
              </a:rPr>
              <a:t>fer</a:t>
            </a:r>
            <a:r>
              <a:rPr lang="es-ES" sz="2400" i="1" dirty="0">
                <a:solidFill>
                  <a:prstClr val="black"/>
                </a:solidFill>
              </a:rPr>
              <a:t> una </a:t>
            </a:r>
            <a:r>
              <a:rPr lang="es-ES" sz="2400" i="1" dirty="0" err="1">
                <a:solidFill>
                  <a:prstClr val="black"/>
                </a:solidFill>
              </a:rPr>
              <a:t>llista</a:t>
            </a:r>
            <a:r>
              <a:rPr lang="es-ES" sz="2400" i="1" dirty="0">
                <a:solidFill>
                  <a:prstClr val="black"/>
                </a:solidFill>
              </a:rPr>
              <a:t> </a:t>
            </a:r>
            <a:r>
              <a:rPr lang="es-ES" sz="2400" i="1" dirty="0" err="1">
                <a:solidFill>
                  <a:prstClr val="black"/>
                </a:solidFill>
              </a:rPr>
              <a:t>tancada</a:t>
            </a:r>
            <a:r>
              <a:rPr lang="es-ES" sz="2400" i="1" dirty="0">
                <a:solidFill>
                  <a:prstClr val="black"/>
                </a:solidFill>
              </a:rPr>
              <a:t> </a:t>
            </a:r>
            <a:r>
              <a:rPr lang="es-ES" sz="2400" i="1" dirty="0" err="1">
                <a:solidFill>
                  <a:prstClr val="black"/>
                </a:solidFill>
              </a:rPr>
              <a:t>d’activitats</a:t>
            </a:r>
            <a:r>
              <a:rPr lang="es-ES" sz="2400" i="1" dirty="0">
                <a:solidFill>
                  <a:prstClr val="black"/>
                </a:solidFill>
              </a:rPr>
              <a:t> </a:t>
            </a:r>
            <a:r>
              <a:rPr lang="es-ES" sz="2400" i="1" dirty="0" err="1">
                <a:solidFill>
                  <a:prstClr val="black"/>
                </a:solidFill>
              </a:rPr>
              <a:t>sinó</a:t>
            </a:r>
            <a:r>
              <a:rPr lang="es-ES" sz="2400" i="1" dirty="0">
                <a:solidFill>
                  <a:prstClr val="black"/>
                </a:solidFill>
              </a:rPr>
              <a:t> crear </a:t>
            </a:r>
            <a:r>
              <a:rPr lang="es-ES" sz="2400" i="1" dirty="0" err="1">
                <a:solidFill>
                  <a:prstClr val="black"/>
                </a:solidFill>
              </a:rPr>
              <a:t>situacions</a:t>
            </a:r>
            <a:r>
              <a:rPr lang="es-ES" sz="2400" i="1" dirty="0">
                <a:solidFill>
                  <a:prstClr val="black"/>
                </a:solidFill>
              </a:rPr>
              <a:t> que </a:t>
            </a:r>
            <a:r>
              <a:rPr lang="es-ES" sz="2400" i="1" dirty="0" err="1">
                <a:solidFill>
                  <a:prstClr val="black"/>
                </a:solidFill>
              </a:rPr>
              <a:t>afavoreixin</a:t>
            </a:r>
            <a:r>
              <a:rPr lang="es-ES" sz="2400" i="1" dirty="0">
                <a:solidFill>
                  <a:prstClr val="black"/>
                </a:solidFill>
              </a:rPr>
              <a:t> la </a:t>
            </a:r>
            <a:r>
              <a:rPr lang="es-ES" sz="2400" i="1" dirty="0" err="1">
                <a:solidFill>
                  <a:prstClr val="black"/>
                </a:solidFill>
              </a:rPr>
              <a:t>confrontació</a:t>
            </a:r>
            <a:r>
              <a:rPr lang="es-ES" sz="2400" i="1" dirty="0">
                <a:solidFill>
                  <a:prstClr val="black"/>
                </a:solidFill>
              </a:rPr>
              <a:t>, el </a:t>
            </a:r>
            <a:r>
              <a:rPr lang="es-ES" sz="2400" i="1" dirty="0" err="1">
                <a:solidFill>
                  <a:prstClr val="black"/>
                </a:solidFill>
              </a:rPr>
              <a:t>raonament</a:t>
            </a:r>
            <a:r>
              <a:rPr lang="es-ES" sz="2400" i="1" dirty="0">
                <a:solidFill>
                  <a:prstClr val="black"/>
                </a:solidFill>
              </a:rPr>
              <a:t> i </a:t>
            </a:r>
            <a:r>
              <a:rPr lang="es-ES" sz="2400" i="1" dirty="0" err="1">
                <a:solidFill>
                  <a:prstClr val="black"/>
                </a:solidFill>
              </a:rPr>
              <a:t>l’associació</a:t>
            </a:r>
            <a:r>
              <a:rPr lang="es-ES" sz="2400" i="1" dirty="0">
                <a:solidFill>
                  <a:prstClr val="black"/>
                </a:solidFill>
              </a:rPr>
              <a:t> </a:t>
            </a:r>
            <a:r>
              <a:rPr lang="es-ES" sz="2400" i="1" dirty="0" err="1">
                <a:solidFill>
                  <a:prstClr val="black"/>
                </a:solidFill>
              </a:rPr>
              <a:t>d’idees</a:t>
            </a:r>
            <a:r>
              <a:rPr lang="es-ES" sz="2400" i="1" dirty="0">
                <a:solidFill>
                  <a:prstClr val="black"/>
                </a:solidFill>
              </a:rPr>
              <a:t>.</a:t>
            </a:r>
          </a:p>
          <a:p>
            <a:pPr lvl="1"/>
            <a:r>
              <a:rPr lang="es-ES" dirty="0" err="1" smtClean="0"/>
              <a:t>L’emoció</a:t>
            </a:r>
            <a:r>
              <a:rPr lang="es-ES" dirty="0" smtClean="0"/>
              <a:t> de la </a:t>
            </a:r>
            <a:r>
              <a:rPr lang="es-ES" dirty="0" err="1" smtClean="0"/>
              <a:t>descoberta</a:t>
            </a:r>
            <a:r>
              <a:rPr lang="es-ES" dirty="0" smtClean="0"/>
              <a:t>.</a:t>
            </a:r>
          </a:p>
          <a:p>
            <a:pPr lvl="1"/>
            <a:r>
              <a:rPr lang="es-ES" dirty="0" err="1"/>
              <a:t>Creació</a:t>
            </a:r>
            <a:r>
              <a:rPr lang="es-ES" dirty="0"/>
              <a:t> de </a:t>
            </a:r>
            <a:r>
              <a:rPr lang="es-ES" dirty="0" err="1"/>
              <a:t>situacions</a:t>
            </a:r>
            <a:r>
              <a:rPr lang="es-ES" dirty="0"/>
              <a:t> </a:t>
            </a:r>
            <a:r>
              <a:rPr lang="es-ES" dirty="0" err="1" smtClean="0"/>
              <a:t>d’aprenentatge</a:t>
            </a:r>
            <a:r>
              <a:rPr lang="es-ES" dirty="0" smtClean="0"/>
              <a:t>.</a:t>
            </a:r>
            <a:endParaRPr lang="es-ES" dirty="0"/>
          </a:p>
          <a:p>
            <a:pPr lvl="1"/>
            <a:r>
              <a:rPr lang="es-ES" dirty="0" err="1"/>
              <a:t>Construcció</a:t>
            </a:r>
            <a:r>
              <a:rPr lang="es-ES" dirty="0"/>
              <a:t> de </a:t>
            </a:r>
            <a:r>
              <a:rPr lang="es-ES" dirty="0" err="1"/>
              <a:t>coneixement</a:t>
            </a:r>
            <a:r>
              <a:rPr lang="es-ES" dirty="0"/>
              <a:t> a través de </a:t>
            </a:r>
            <a:r>
              <a:rPr lang="es-ES" dirty="0" err="1"/>
              <a:t>l’experiència</a:t>
            </a:r>
            <a:r>
              <a:rPr lang="es-ES" dirty="0"/>
              <a:t> i la conversa.</a:t>
            </a:r>
          </a:p>
          <a:p>
            <a:endParaRPr lang="es-ES" dirty="0" smtClean="0"/>
          </a:p>
        </p:txBody>
      </p:sp>
    </p:spTree>
    <p:extLst>
      <p:ext uri="{BB962C8B-B14F-4D97-AF65-F5344CB8AC3E}">
        <p14:creationId xmlns:p14="http://schemas.microsoft.com/office/powerpoint/2010/main" val="2835635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err="1" smtClean="0"/>
              <a:t>Activitats</a:t>
            </a:r>
            <a:r>
              <a:rPr lang="es-ES" dirty="0" smtClean="0"/>
              <a:t> per </a:t>
            </a:r>
            <a:r>
              <a:rPr lang="es-ES" dirty="0" err="1" smtClean="0"/>
              <a:t>nivells</a:t>
            </a:r>
            <a:r>
              <a:rPr lang="es-ES" dirty="0" smtClean="0"/>
              <a:t> </a:t>
            </a:r>
            <a:r>
              <a:rPr lang="es-ES" dirty="0" err="1" smtClean="0"/>
              <a:t>educatius</a:t>
            </a:r>
            <a:r>
              <a:rPr lang="es-ES" dirty="0" smtClean="0"/>
              <a:t> (2)</a:t>
            </a:r>
            <a:endParaRPr lang="es-ES" dirty="0"/>
          </a:p>
        </p:txBody>
      </p:sp>
      <p:sp>
        <p:nvSpPr>
          <p:cNvPr id="3" name="2 Marcador de contenido"/>
          <p:cNvSpPr>
            <a:spLocks noGrp="1"/>
          </p:cNvSpPr>
          <p:nvPr>
            <p:ph idx="1"/>
          </p:nvPr>
        </p:nvSpPr>
        <p:spPr/>
        <p:txBody>
          <a:bodyPr>
            <a:normAutofit/>
          </a:bodyPr>
          <a:lstStyle/>
          <a:p>
            <a:pPr marL="0" indent="0">
              <a:buNone/>
            </a:pPr>
            <a:r>
              <a:rPr lang="es-ES" b="1" dirty="0" err="1" smtClean="0"/>
              <a:t>Primària</a:t>
            </a:r>
            <a:r>
              <a:rPr lang="es-ES" b="1" dirty="0" smtClean="0"/>
              <a:t>:</a:t>
            </a:r>
          </a:p>
          <a:p>
            <a:r>
              <a:rPr lang="es-ES" dirty="0" err="1"/>
              <a:t>Llegir</a:t>
            </a:r>
            <a:r>
              <a:rPr lang="es-ES" dirty="0"/>
              <a:t>, </a:t>
            </a:r>
            <a:r>
              <a:rPr lang="es-ES" dirty="0" err="1"/>
              <a:t>escriure</a:t>
            </a:r>
            <a:r>
              <a:rPr lang="es-ES" dirty="0"/>
              <a:t> i conversar.</a:t>
            </a:r>
          </a:p>
          <a:p>
            <a:r>
              <a:rPr lang="es-ES" dirty="0" smtClean="0"/>
              <a:t>Lectura </a:t>
            </a:r>
            <a:r>
              <a:rPr lang="es-ES" dirty="0" err="1" smtClean="0"/>
              <a:t>d’imatges</a:t>
            </a:r>
            <a:r>
              <a:rPr lang="es-ES" dirty="0" smtClean="0"/>
              <a:t> i </a:t>
            </a:r>
            <a:r>
              <a:rPr lang="es-ES" dirty="0" err="1" smtClean="0"/>
              <a:t>coneixement</a:t>
            </a:r>
            <a:r>
              <a:rPr lang="es-ES" dirty="0" smtClean="0"/>
              <a:t> de </a:t>
            </a:r>
            <a:r>
              <a:rPr lang="es-ES" dirty="0" err="1" smtClean="0"/>
              <a:t>l’entorn</a:t>
            </a:r>
            <a:r>
              <a:rPr lang="es-ES" dirty="0" smtClean="0"/>
              <a:t>.</a:t>
            </a:r>
            <a:r>
              <a:rPr lang="es-ES" dirty="0"/>
              <a:t> Les </a:t>
            </a:r>
            <a:r>
              <a:rPr lang="es-ES" dirty="0" err="1"/>
              <a:t>col·leccions</a:t>
            </a:r>
            <a:r>
              <a:rPr lang="es-ES" dirty="0"/>
              <a:t> i el </a:t>
            </a:r>
            <a:r>
              <a:rPr lang="es-ES" dirty="0" err="1"/>
              <a:t>lèxic</a:t>
            </a:r>
            <a:r>
              <a:rPr lang="es-ES" dirty="0"/>
              <a:t>.</a:t>
            </a:r>
            <a:endParaRPr lang="es-ES" dirty="0" smtClean="0"/>
          </a:p>
          <a:p>
            <a:r>
              <a:rPr lang="es-ES" dirty="0" smtClean="0"/>
              <a:t>Observar, comparar i ordenar. La mesura.</a:t>
            </a:r>
          </a:p>
          <a:p>
            <a:r>
              <a:rPr lang="es-ES" dirty="0" err="1" smtClean="0"/>
              <a:t>Activitats</a:t>
            </a:r>
            <a:r>
              <a:rPr lang="es-ES" dirty="0" smtClean="0"/>
              <a:t> </a:t>
            </a:r>
            <a:r>
              <a:rPr lang="es-ES" dirty="0" err="1" smtClean="0"/>
              <a:t>cooperatives</a:t>
            </a:r>
            <a:r>
              <a:rPr lang="es-ES" dirty="0" smtClean="0"/>
              <a:t>: lectura, </a:t>
            </a:r>
            <a:r>
              <a:rPr lang="es-ES" dirty="0" err="1" smtClean="0"/>
              <a:t>escriptura</a:t>
            </a:r>
            <a:r>
              <a:rPr lang="es-ES" dirty="0" smtClean="0"/>
              <a:t>, </a:t>
            </a:r>
            <a:r>
              <a:rPr lang="es-ES" dirty="0" err="1" smtClean="0"/>
              <a:t>experimentació</a:t>
            </a:r>
            <a:r>
              <a:rPr lang="es-ES" dirty="0" smtClean="0"/>
              <a:t> i </a:t>
            </a:r>
            <a:r>
              <a:rPr lang="es-ES" dirty="0" err="1" smtClean="0"/>
              <a:t>ús</a:t>
            </a:r>
            <a:r>
              <a:rPr lang="es-ES" dirty="0" smtClean="0"/>
              <a:t> de noves </a:t>
            </a:r>
            <a:r>
              <a:rPr lang="es-ES" dirty="0" err="1" smtClean="0"/>
              <a:t>tecnologies</a:t>
            </a:r>
            <a:r>
              <a:rPr lang="es-ES" dirty="0" smtClean="0"/>
              <a:t>.</a:t>
            </a:r>
          </a:p>
          <a:p>
            <a:endParaRPr lang="es-ES" dirty="0" smtClean="0"/>
          </a:p>
          <a:p>
            <a:endParaRPr lang="es-ES" dirty="0" smtClean="0"/>
          </a:p>
          <a:p>
            <a:endParaRPr lang="es-ES" dirty="0" smtClean="0"/>
          </a:p>
          <a:p>
            <a:endParaRPr lang="es-ES" dirty="0"/>
          </a:p>
        </p:txBody>
      </p:sp>
    </p:spTree>
    <p:extLst>
      <p:ext uri="{BB962C8B-B14F-4D97-AF65-F5344CB8AC3E}">
        <p14:creationId xmlns:p14="http://schemas.microsoft.com/office/powerpoint/2010/main" val="1482837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err="1" smtClean="0"/>
              <a:t>Activitats</a:t>
            </a:r>
            <a:r>
              <a:rPr lang="es-ES" dirty="0" smtClean="0"/>
              <a:t> per </a:t>
            </a:r>
            <a:r>
              <a:rPr lang="es-ES" dirty="0" err="1" smtClean="0"/>
              <a:t>nivells</a:t>
            </a:r>
            <a:r>
              <a:rPr lang="es-ES" dirty="0" smtClean="0"/>
              <a:t> </a:t>
            </a:r>
            <a:r>
              <a:rPr lang="es-ES" dirty="0" err="1" smtClean="0"/>
              <a:t>educatius</a:t>
            </a:r>
            <a:r>
              <a:rPr lang="es-ES" dirty="0" smtClean="0"/>
              <a:t> (3)</a:t>
            </a:r>
            <a:endParaRPr lang="es-ES" dirty="0"/>
          </a:p>
        </p:txBody>
      </p:sp>
      <p:sp>
        <p:nvSpPr>
          <p:cNvPr id="3" name="2 Marcador de contenido"/>
          <p:cNvSpPr>
            <a:spLocks noGrp="1"/>
          </p:cNvSpPr>
          <p:nvPr>
            <p:ph idx="1"/>
          </p:nvPr>
        </p:nvSpPr>
        <p:spPr/>
        <p:txBody>
          <a:bodyPr>
            <a:normAutofit fontScale="85000" lnSpcReduction="10000"/>
          </a:bodyPr>
          <a:lstStyle/>
          <a:p>
            <a:pPr marL="0" indent="0">
              <a:buNone/>
            </a:pPr>
            <a:r>
              <a:rPr lang="es-ES" b="1" dirty="0" err="1" smtClean="0"/>
              <a:t>Secundària</a:t>
            </a:r>
            <a:r>
              <a:rPr lang="es-ES" b="1" dirty="0"/>
              <a:t>:</a:t>
            </a:r>
            <a:endParaRPr lang="es-ES" b="1" dirty="0" smtClean="0"/>
          </a:p>
          <a:p>
            <a:r>
              <a:rPr lang="es-ES" dirty="0" err="1" smtClean="0"/>
              <a:t>Llegir</a:t>
            </a:r>
            <a:r>
              <a:rPr lang="es-ES" dirty="0"/>
              <a:t>, </a:t>
            </a:r>
            <a:r>
              <a:rPr lang="es-ES" dirty="0" err="1"/>
              <a:t>escriure</a:t>
            </a:r>
            <a:r>
              <a:rPr lang="es-ES" dirty="0"/>
              <a:t> i conversar. </a:t>
            </a:r>
            <a:r>
              <a:rPr lang="es-ES" dirty="0" err="1" smtClean="0"/>
              <a:t>Iniciació</a:t>
            </a:r>
            <a:r>
              <a:rPr lang="es-ES" dirty="0" smtClean="0"/>
              <a:t> a </a:t>
            </a:r>
            <a:r>
              <a:rPr lang="es-ES" dirty="0" err="1"/>
              <a:t>l’argumentació</a:t>
            </a:r>
            <a:r>
              <a:rPr lang="es-ES" dirty="0"/>
              <a:t> oral i escrita</a:t>
            </a:r>
            <a:r>
              <a:rPr lang="es-ES" dirty="0" smtClean="0"/>
              <a:t>.</a:t>
            </a:r>
          </a:p>
          <a:p>
            <a:r>
              <a:rPr lang="es-ES" dirty="0" err="1" smtClean="0"/>
              <a:t>Petits</a:t>
            </a:r>
            <a:r>
              <a:rPr lang="es-ES" dirty="0" smtClean="0"/>
              <a:t> </a:t>
            </a:r>
            <a:r>
              <a:rPr lang="es-ES" dirty="0" err="1" smtClean="0"/>
              <a:t>experiments</a:t>
            </a:r>
            <a:r>
              <a:rPr lang="es-ES" dirty="0" smtClean="0"/>
              <a:t>: </a:t>
            </a:r>
            <a:r>
              <a:rPr lang="es-ES" dirty="0" err="1" smtClean="0"/>
              <a:t>predir</a:t>
            </a:r>
            <a:r>
              <a:rPr lang="es-ES" dirty="0"/>
              <a:t>, </a:t>
            </a:r>
            <a:r>
              <a:rPr lang="es-ES" dirty="0" smtClean="0"/>
              <a:t>observar, explicar. Discernir causa i </a:t>
            </a:r>
            <a:r>
              <a:rPr lang="es-ES" dirty="0" err="1" smtClean="0"/>
              <a:t>efecte</a:t>
            </a:r>
            <a:r>
              <a:rPr lang="es-ES" dirty="0" smtClean="0"/>
              <a:t>.</a:t>
            </a:r>
          </a:p>
          <a:p>
            <a:r>
              <a:rPr lang="es-ES" dirty="0" smtClean="0"/>
              <a:t>Mesurar i calcular. Control de variables. </a:t>
            </a:r>
            <a:r>
              <a:rPr lang="es-ES" dirty="0" err="1" smtClean="0"/>
              <a:t>Correlació</a:t>
            </a:r>
            <a:r>
              <a:rPr lang="es-ES" dirty="0" smtClean="0"/>
              <a:t>. </a:t>
            </a:r>
            <a:r>
              <a:rPr lang="es-ES" dirty="0" err="1" smtClean="0"/>
              <a:t>Proporcionalitat</a:t>
            </a:r>
            <a:r>
              <a:rPr lang="es-ES" dirty="0" smtClean="0"/>
              <a:t>. </a:t>
            </a:r>
            <a:r>
              <a:rPr lang="es-ES" dirty="0" err="1" smtClean="0"/>
              <a:t>Experiències</a:t>
            </a:r>
            <a:r>
              <a:rPr lang="es-ES" dirty="0" smtClean="0"/>
              <a:t> </a:t>
            </a:r>
            <a:r>
              <a:rPr lang="es-ES" dirty="0" err="1" smtClean="0"/>
              <a:t>assistides</a:t>
            </a:r>
            <a:r>
              <a:rPr lang="es-ES" dirty="0" smtClean="0"/>
              <a:t> per </a:t>
            </a:r>
            <a:r>
              <a:rPr lang="es-ES" dirty="0" err="1" smtClean="0"/>
              <a:t>ordinador</a:t>
            </a:r>
            <a:r>
              <a:rPr lang="es-ES" dirty="0" smtClean="0"/>
              <a:t>.</a:t>
            </a:r>
          </a:p>
          <a:p>
            <a:r>
              <a:rPr lang="es-ES" dirty="0" err="1" smtClean="0"/>
              <a:t>Ciència</a:t>
            </a:r>
            <a:r>
              <a:rPr lang="es-ES" dirty="0" smtClean="0"/>
              <a:t> en </a:t>
            </a:r>
            <a:r>
              <a:rPr lang="es-ES" dirty="0" err="1" smtClean="0"/>
              <a:t>context</a:t>
            </a:r>
            <a:r>
              <a:rPr lang="es-ES" dirty="0" smtClean="0"/>
              <a:t>. </a:t>
            </a:r>
            <a:r>
              <a:rPr lang="es-ES" dirty="0" err="1" smtClean="0"/>
              <a:t>Ciència</a:t>
            </a:r>
            <a:r>
              <a:rPr lang="es-ES" dirty="0" smtClean="0"/>
              <a:t>, </a:t>
            </a:r>
            <a:r>
              <a:rPr lang="es-ES" dirty="0" err="1" smtClean="0"/>
              <a:t>tecnologia</a:t>
            </a:r>
            <a:r>
              <a:rPr lang="es-ES" dirty="0" smtClean="0"/>
              <a:t> i </a:t>
            </a:r>
            <a:r>
              <a:rPr lang="es-ES" dirty="0" err="1" smtClean="0"/>
              <a:t>societat</a:t>
            </a:r>
            <a:r>
              <a:rPr lang="es-ES" dirty="0" smtClean="0"/>
              <a:t>. </a:t>
            </a:r>
          </a:p>
          <a:p>
            <a:r>
              <a:rPr lang="es-ES" dirty="0"/>
              <a:t>R</a:t>
            </a:r>
            <a:r>
              <a:rPr lang="es-ES" dirty="0" smtClean="0"/>
              <a:t>eptes de la </a:t>
            </a:r>
            <a:r>
              <a:rPr lang="es-ES" dirty="0" err="1" smtClean="0"/>
              <a:t>ciència</a:t>
            </a:r>
            <a:r>
              <a:rPr lang="es-ES" dirty="0" smtClean="0"/>
              <a:t> i </a:t>
            </a:r>
            <a:r>
              <a:rPr lang="es-ES" dirty="0" err="1" smtClean="0"/>
              <a:t>dilemes</a:t>
            </a:r>
            <a:r>
              <a:rPr lang="es-ES" dirty="0" smtClean="0"/>
              <a:t> </a:t>
            </a:r>
            <a:r>
              <a:rPr lang="es-ES" dirty="0" err="1" smtClean="0"/>
              <a:t>ètics</a:t>
            </a:r>
            <a:r>
              <a:rPr lang="es-ES" dirty="0" smtClean="0"/>
              <a:t>.</a:t>
            </a:r>
          </a:p>
          <a:p>
            <a:r>
              <a:rPr lang="es-ES" dirty="0" err="1" smtClean="0"/>
              <a:t>Importància</a:t>
            </a:r>
            <a:r>
              <a:rPr lang="es-ES" dirty="0" smtClean="0"/>
              <a:t> de les </a:t>
            </a:r>
            <a:r>
              <a:rPr lang="es-ES" dirty="0" err="1" smtClean="0"/>
              <a:t>activitats</a:t>
            </a:r>
            <a:r>
              <a:rPr lang="es-ES" dirty="0" smtClean="0"/>
              <a:t> </a:t>
            </a:r>
            <a:r>
              <a:rPr lang="es-ES" dirty="0" err="1" smtClean="0"/>
              <a:t>interdisciplinàries</a:t>
            </a:r>
            <a:r>
              <a:rPr lang="es-ES" dirty="0" smtClean="0"/>
              <a:t>.</a:t>
            </a:r>
          </a:p>
          <a:p>
            <a:endParaRPr lang="es-ES" dirty="0" smtClean="0"/>
          </a:p>
          <a:p>
            <a:endParaRPr lang="es-ES" dirty="0" smtClean="0"/>
          </a:p>
          <a:p>
            <a:endParaRPr lang="es-ES" dirty="0" smtClean="0"/>
          </a:p>
          <a:p>
            <a:endParaRPr lang="es-ES" dirty="0" smtClean="0"/>
          </a:p>
          <a:p>
            <a:endParaRPr lang="es-ES" dirty="0" smtClean="0"/>
          </a:p>
          <a:p>
            <a:endParaRPr lang="es-ES" dirty="0"/>
          </a:p>
        </p:txBody>
      </p:sp>
    </p:spTree>
    <p:extLst>
      <p:ext uri="{BB962C8B-B14F-4D97-AF65-F5344CB8AC3E}">
        <p14:creationId xmlns:p14="http://schemas.microsoft.com/office/powerpoint/2010/main" val="3315520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err="1" smtClean="0"/>
              <a:t>Activitats</a:t>
            </a:r>
            <a:r>
              <a:rPr lang="es-ES" dirty="0" smtClean="0"/>
              <a:t> per </a:t>
            </a:r>
            <a:r>
              <a:rPr lang="es-ES" dirty="0" err="1" smtClean="0"/>
              <a:t>nivells</a:t>
            </a:r>
            <a:r>
              <a:rPr lang="es-ES" dirty="0" smtClean="0"/>
              <a:t> </a:t>
            </a:r>
            <a:r>
              <a:rPr lang="es-ES" dirty="0" err="1" smtClean="0"/>
              <a:t>educatius</a:t>
            </a:r>
            <a:r>
              <a:rPr lang="es-ES" dirty="0" smtClean="0"/>
              <a:t> (4)</a:t>
            </a:r>
            <a:endParaRPr lang="es-ES" dirty="0"/>
          </a:p>
        </p:txBody>
      </p:sp>
      <p:sp>
        <p:nvSpPr>
          <p:cNvPr id="3" name="2 Marcador de contenido"/>
          <p:cNvSpPr>
            <a:spLocks noGrp="1"/>
          </p:cNvSpPr>
          <p:nvPr>
            <p:ph idx="1"/>
          </p:nvPr>
        </p:nvSpPr>
        <p:spPr/>
        <p:txBody>
          <a:bodyPr>
            <a:normAutofit/>
          </a:bodyPr>
          <a:lstStyle/>
          <a:p>
            <a:pPr marL="0" indent="0">
              <a:buNone/>
            </a:pPr>
            <a:r>
              <a:rPr lang="es-ES" b="1" dirty="0" err="1" smtClean="0"/>
              <a:t>Batxillerat</a:t>
            </a:r>
            <a:r>
              <a:rPr lang="es-ES" b="1" dirty="0" smtClean="0"/>
              <a:t>:</a:t>
            </a:r>
          </a:p>
          <a:p>
            <a:r>
              <a:rPr lang="es-ES" dirty="0" err="1" smtClean="0"/>
              <a:t>Dels</a:t>
            </a:r>
            <a:r>
              <a:rPr lang="es-ES" dirty="0" smtClean="0"/>
              <a:t> </a:t>
            </a:r>
            <a:r>
              <a:rPr lang="es-ES" dirty="0" err="1" smtClean="0"/>
              <a:t>experiments</a:t>
            </a:r>
            <a:r>
              <a:rPr lang="es-ES" dirty="0" smtClean="0"/>
              <a:t> de </a:t>
            </a:r>
            <a:r>
              <a:rPr lang="es-ES" dirty="0" err="1" smtClean="0"/>
              <a:t>laboratori</a:t>
            </a:r>
            <a:r>
              <a:rPr lang="es-ES" dirty="0" smtClean="0"/>
              <a:t> al </a:t>
            </a:r>
            <a:r>
              <a:rPr lang="es-ES" dirty="0" err="1" smtClean="0"/>
              <a:t>treball</a:t>
            </a:r>
            <a:r>
              <a:rPr lang="es-ES" dirty="0" smtClean="0"/>
              <a:t> de recerca.</a:t>
            </a:r>
          </a:p>
          <a:p>
            <a:r>
              <a:rPr lang="es-ES" dirty="0" err="1" smtClean="0"/>
              <a:t>Ús</a:t>
            </a:r>
            <a:r>
              <a:rPr lang="es-ES" dirty="0" smtClean="0"/>
              <a:t> de </a:t>
            </a:r>
            <a:r>
              <a:rPr lang="es-ES" dirty="0" err="1" smtClean="0"/>
              <a:t>models</a:t>
            </a:r>
            <a:r>
              <a:rPr lang="es-ES" dirty="0" smtClean="0"/>
              <a:t> </a:t>
            </a:r>
            <a:r>
              <a:rPr lang="es-ES" dirty="0" err="1" smtClean="0"/>
              <a:t>matemàtics</a:t>
            </a:r>
            <a:r>
              <a:rPr lang="es-ES" dirty="0" smtClean="0"/>
              <a:t>.</a:t>
            </a:r>
          </a:p>
          <a:p>
            <a:r>
              <a:rPr lang="es-ES" dirty="0" err="1" smtClean="0"/>
              <a:t>Documentació</a:t>
            </a:r>
            <a:r>
              <a:rPr lang="es-ES" dirty="0" smtClean="0"/>
              <a:t> científica: </a:t>
            </a:r>
            <a:r>
              <a:rPr lang="es-ES" dirty="0" err="1" smtClean="0"/>
              <a:t>nous</a:t>
            </a:r>
            <a:r>
              <a:rPr lang="es-ES" dirty="0" smtClean="0"/>
              <a:t> </a:t>
            </a:r>
            <a:r>
              <a:rPr lang="es-ES" dirty="0" err="1" smtClean="0"/>
              <a:t>descobriments</a:t>
            </a:r>
            <a:r>
              <a:rPr lang="es-ES" dirty="0" smtClean="0"/>
              <a:t> </a:t>
            </a:r>
            <a:r>
              <a:rPr lang="es-ES" dirty="0" err="1" smtClean="0"/>
              <a:t>científics</a:t>
            </a:r>
            <a:r>
              <a:rPr lang="es-ES" dirty="0" smtClean="0"/>
              <a:t> i </a:t>
            </a:r>
            <a:r>
              <a:rPr lang="es-ES" dirty="0" err="1" smtClean="0"/>
              <a:t>els</a:t>
            </a:r>
            <a:r>
              <a:rPr lang="es-ES" dirty="0" smtClean="0"/>
              <a:t> </a:t>
            </a:r>
            <a:r>
              <a:rPr lang="es-ES" dirty="0" err="1" smtClean="0"/>
              <a:t>grans</a:t>
            </a:r>
            <a:r>
              <a:rPr lang="es-ES" dirty="0" smtClean="0"/>
              <a:t> reptes de la </a:t>
            </a:r>
            <a:r>
              <a:rPr lang="es-ES" dirty="0" err="1" smtClean="0"/>
              <a:t>ciència</a:t>
            </a:r>
            <a:r>
              <a:rPr lang="es-ES" dirty="0" smtClean="0"/>
              <a:t> actual.</a:t>
            </a:r>
          </a:p>
          <a:p>
            <a:r>
              <a:rPr lang="es-ES" dirty="0" err="1" smtClean="0"/>
              <a:t>Ciència</a:t>
            </a:r>
            <a:r>
              <a:rPr lang="es-ES" dirty="0" smtClean="0"/>
              <a:t>, </a:t>
            </a:r>
            <a:r>
              <a:rPr lang="es-ES" dirty="0" err="1" smtClean="0"/>
              <a:t>tecnologia</a:t>
            </a:r>
            <a:r>
              <a:rPr lang="es-ES" dirty="0" smtClean="0"/>
              <a:t> i </a:t>
            </a:r>
            <a:r>
              <a:rPr lang="es-ES" dirty="0" err="1" smtClean="0"/>
              <a:t>societat</a:t>
            </a:r>
            <a:r>
              <a:rPr lang="es-ES" dirty="0" smtClean="0"/>
              <a:t>.</a:t>
            </a:r>
            <a:endParaRPr lang="es-ES" dirty="0"/>
          </a:p>
          <a:p>
            <a:r>
              <a:rPr lang="es-ES" dirty="0" err="1"/>
              <a:t>Naturalesa</a:t>
            </a:r>
            <a:r>
              <a:rPr lang="es-ES" dirty="0"/>
              <a:t> de la </a:t>
            </a:r>
            <a:r>
              <a:rPr lang="es-ES" dirty="0" err="1"/>
              <a:t>ciència</a:t>
            </a:r>
            <a:r>
              <a:rPr lang="es-ES" dirty="0"/>
              <a:t>.</a:t>
            </a:r>
            <a:endParaRPr lang="es-ES" dirty="0" smtClean="0"/>
          </a:p>
          <a:p>
            <a:endParaRPr lang="es-ES" dirty="0" smtClean="0"/>
          </a:p>
          <a:p>
            <a:endParaRPr lang="es-ES" dirty="0" smtClean="0"/>
          </a:p>
          <a:p>
            <a:endParaRPr lang="es-ES" dirty="0"/>
          </a:p>
        </p:txBody>
      </p:sp>
    </p:spTree>
    <p:extLst>
      <p:ext uri="{BB962C8B-B14F-4D97-AF65-F5344CB8AC3E}">
        <p14:creationId xmlns:p14="http://schemas.microsoft.com/office/powerpoint/2010/main" val="3315520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Esquema</a:t>
            </a:r>
            <a:endParaRPr lang="es-ES" dirty="0"/>
          </a:p>
        </p:txBody>
      </p:sp>
      <p:sp>
        <p:nvSpPr>
          <p:cNvPr id="3" name="2 Marcador de contenido"/>
          <p:cNvSpPr>
            <a:spLocks noGrp="1"/>
          </p:cNvSpPr>
          <p:nvPr>
            <p:ph idx="1"/>
          </p:nvPr>
        </p:nvSpPr>
        <p:spPr/>
        <p:txBody>
          <a:bodyPr>
            <a:normAutofit/>
          </a:bodyPr>
          <a:lstStyle/>
          <a:p>
            <a:r>
              <a:rPr lang="es-ES" dirty="0" err="1" smtClean="0"/>
              <a:t>Visió</a:t>
            </a:r>
            <a:r>
              <a:rPr lang="es-ES" dirty="0" smtClean="0"/>
              <a:t> crítica de la </a:t>
            </a:r>
            <a:r>
              <a:rPr lang="es-ES" dirty="0" err="1" smtClean="0"/>
              <a:t>vulgarització</a:t>
            </a:r>
            <a:r>
              <a:rPr lang="es-ES" dirty="0" smtClean="0"/>
              <a:t> científica  </a:t>
            </a:r>
            <a:r>
              <a:rPr lang="es-ES" dirty="0" err="1" smtClean="0"/>
              <a:t>Divulgació</a:t>
            </a:r>
            <a:r>
              <a:rPr lang="es-ES" dirty="0" smtClean="0"/>
              <a:t> de </a:t>
            </a:r>
            <a:r>
              <a:rPr lang="es-ES" dirty="0" err="1" smtClean="0"/>
              <a:t>qualitat</a:t>
            </a:r>
            <a:r>
              <a:rPr lang="es-ES" dirty="0" smtClean="0"/>
              <a:t>. </a:t>
            </a:r>
          </a:p>
          <a:p>
            <a:r>
              <a:rPr lang="es-ES" dirty="0" err="1" smtClean="0"/>
              <a:t>Abast</a:t>
            </a:r>
            <a:r>
              <a:rPr lang="es-ES" dirty="0" smtClean="0"/>
              <a:t> i </a:t>
            </a:r>
            <a:r>
              <a:rPr lang="es-ES" dirty="0" err="1" smtClean="0"/>
              <a:t>limitacions</a:t>
            </a:r>
            <a:r>
              <a:rPr lang="es-ES" dirty="0" smtClean="0"/>
              <a:t> </a:t>
            </a:r>
            <a:r>
              <a:rPr lang="es-ES" dirty="0" err="1" smtClean="0"/>
              <a:t>dels</a:t>
            </a:r>
            <a:r>
              <a:rPr lang="es-ES" dirty="0" smtClean="0"/>
              <a:t> </a:t>
            </a:r>
            <a:r>
              <a:rPr lang="es-ES" dirty="0" err="1" smtClean="0"/>
              <a:t>models</a:t>
            </a:r>
            <a:r>
              <a:rPr lang="es-ES" dirty="0" smtClean="0"/>
              <a:t>. Les </a:t>
            </a:r>
            <a:r>
              <a:rPr lang="es-ES" dirty="0" err="1" smtClean="0"/>
              <a:t>metàfores</a:t>
            </a:r>
            <a:r>
              <a:rPr lang="es-ES" dirty="0" smtClean="0"/>
              <a:t> i </a:t>
            </a:r>
            <a:r>
              <a:rPr lang="es-ES" dirty="0" err="1" smtClean="0"/>
              <a:t>analogies</a:t>
            </a:r>
            <a:r>
              <a:rPr lang="es-ES" dirty="0" smtClean="0"/>
              <a:t> en la </a:t>
            </a:r>
            <a:r>
              <a:rPr lang="es-ES" dirty="0" err="1" smtClean="0"/>
              <a:t>comunicació</a:t>
            </a:r>
            <a:r>
              <a:rPr lang="es-ES" dirty="0" smtClean="0"/>
              <a:t> verbal. La </a:t>
            </a:r>
            <a:r>
              <a:rPr lang="es-ES" dirty="0" err="1" smtClean="0"/>
              <a:t>terminologia</a:t>
            </a:r>
            <a:r>
              <a:rPr lang="es-ES" dirty="0" smtClean="0"/>
              <a:t> i les  </a:t>
            </a:r>
            <a:r>
              <a:rPr lang="es-ES" dirty="0" err="1" smtClean="0"/>
              <a:t>definicions</a:t>
            </a:r>
            <a:r>
              <a:rPr lang="es-ES" dirty="0"/>
              <a:t>.</a:t>
            </a:r>
            <a:endParaRPr lang="es-ES" dirty="0" smtClean="0"/>
          </a:p>
          <a:p>
            <a:r>
              <a:rPr lang="es-ES" dirty="0"/>
              <a:t>C</a:t>
            </a:r>
            <a:r>
              <a:rPr lang="es-ES" dirty="0" smtClean="0"/>
              <a:t>onverses </a:t>
            </a:r>
            <a:r>
              <a:rPr lang="es-ES" dirty="0" err="1" smtClean="0"/>
              <a:t>fronteres</a:t>
            </a:r>
            <a:r>
              <a:rPr lang="es-ES" dirty="0" smtClean="0"/>
              <a:t>: </a:t>
            </a:r>
            <a:r>
              <a:rPr lang="es-ES" dirty="0" err="1" smtClean="0"/>
              <a:t>interdisciplinàries</a:t>
            </a:r>
            <a:r>
              <a:rPr lang="es-ES" dirty="0" smtClean="0"/>
              <a:t> i </a:t>
            </a:r>
            <a:r>
              <a:rPr lang="es-ES" dirty="0" err="1" smtClean="0"/>
              <a:t>internivells</a:t>
            </a:r>
            <a:r>
              <a:rPr lang="es-ES" dirty="0" smtClean="0"/>
              <a:t>.</a:t>
            </a:r>
          </a:p>
          <a:p>
            <a:r>
              <a:rPr lang="es-ES" dirty="0" err="1" smtClean="0"/>
              <a:t>Adaptació</a:t>
            </a:r>
            <a:r>
              <a:rPr lang="es-ES" dirty="0" smtClean="0"/>
              <a:t> de recursos a cada etapa educativa.</a:t>
            </a:r>
          </a:p>
          <a:p>
            <a:endParaRPr lang="es-ES" dirty="0" smtClean="0">
              <a:solidFill>
                <a:schemeClr val="tx2">
                  <a:lumMod val="60000"/>
                  <a:lumOff val="40000"/>
                </a:schemeClr>
              </a:solidFill>
            </a:endParaRPr>
          </a:p>
          <a:p>
            <a:endParaRPr lang="es-ES" dirty="0"/>
          </a:p>
        </p:txBody>
      </p:sp>
    </p:spTree>
    <p:extLst>
      <p:ext uri="{BB962C8B-B14F-4D97-AF65-F5344CB8AC3E}">
        <p14:creationId xmlns:p14="http://schemas.microsoft.com/office/powerpoint/2010/main" val="680406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t>La </a:t>
            </a:r>
            <a:r>
              <a:rPr lang="es-ES" sz="3600" dirty="0" err="1" smtClean="0"/>
              <a:t>funció</a:t>
            </a:r>
            <a:r>
              <a:rPr lang="es-ES" sz="3600" dirty="0" smtClean="0"/>
              <a:t> </a:t>
            </a:r>
            <a:r>
              <a:rPr lang="es-ES" sz="3600" dirty="0" err="1" smtClean="0"/>
              <a:t>dels</a:t>
            </a:r>
            <a:r>
              <a:rPr lang="es-ES" sz="3600" dirty="0" smtClean="0"/>
              <a:t> </a:t>
            </a:r>
            <a:r>
              <a:rPr lang="es-ES" sz="3600" dirty="0" err="1" smtClean="0"/>
              <a:t>docents</a:t>
            </a:r>
            <a:r>
              <a:rPr lang="es-ES" sz="3600" dirty="0" smtClean="0"/>
              <a:t> en </a:t>
            </a:r>
            <a:r>
              <a:rPr lang="es-ES" sz="3600" dirty="0" err="1" smtClean="0"/>
              <a:t>l’experimentació</a:t>
            </a:r>
            <a:endParaRPr lang="es-ES" sz="3600" dirty="0"/>
          </a:p>
        </p:txBody>
      </p:sp>
      <p:sp>
        <p:nvSpPr>
          <p:cNvPr id="3" name="2 Marcador de contenido"/>
          <p:cNvSpPr>
            <a:spLocks noGrp="1"/>
          </p:cNvSpPr>
          <p:nvPr>
            <p:ph idx="1"/>
          </p:nvPr>
        </p:nvSpPr>
        <p:spPr/>
        <p:txBody>
          <a:bodyPr>
            <a:normAutofit fontScale="92500" lnSpcReduction="20000"/>
          </a:bodyPr>
          <a:lstStyle/>
          <a:p>
            <a:r>
              <a:rPr lang="es-ES" dirty="0" err="1" smtClean="0"/>
              <a:t>Com</a:t>
            </a:r>
            <a:r>
              <a:rPr lang="es-ES" dirty="0" smtClean="0"/>
              <a:t> </a:t>
            </a:r>
            <a:r>
              <a:rPr lang="es-ES" dirty="0" err="1" smtClean="0"/>
              <a:t>dissenyem</a:t>
            </a:r>
            <a:r>
              <a:rPr lang="es-ES" dirty="0" smtClean="0"/>
              <a:t> </a:t>
            </a:r>
            <a:r>
              <a:rPr lang="es-ES" dirty="0" err="1" smtClean="0"/>
              <a:t>els</a:t>
            </a:r>
            <a:r>
              <a:rPr lang="es-ES" dirty="0" smtClean="0"/>
              <a:t> </a:t>
            </a:r>
            <a:r>
              <a:rPr lang="es-ES" dirty="0" err="1" smtClean="0"/>
              <a:t>experiments</a:t>
            </a:r>
            <a:r>
              <a:rPr lang="es-ES" dirty="0" smtClean="0"/>
              <a:t>:</a:t>
            </a:r>
            <a:endParaRPr lang="es-ES" dirty="0" smtClean="0"/>
          </a:p>
          <a:p>
            <a:pPr lvl="1"/>
            <a:r>
              <a:rPr lang="es-ES" dirty="0" smtClean="0"/>
              <a:t>Pla </a:t>
            </a:r>
            <a:r>
              <a:rPr lang="es-ES" dirty="0" err="1" smtClean="0"/>
              <a:t>inclinat</a:t>
            </a:r>
            <a:r>
              <a:rPr lang="es-ES" dirty="0" smtClean="0"/>
              <a:t> </a:t>
            </a:r>
            <a:r>
              <a:rPr lang="es-ES" dirty="0"/>
              <a:t> </a:t>
            </a:r>
            <a:endParaRPr lang="es-ES" dirty="0" smtClean="0"/>
          </a:p>
          <a:p>
            <a:pPr lvl="1"/>
            <a:r>
              <a:rPr lang="es-ES" dirty="0" smtClean="0"/>
              <a:t>La </a:t>
            </a:r>
            <a:r>
              <a:rPr lang="es-ES" dirty="0" err="1" smtClean="0"/>
              <a:t>visió</a:t>
            </a:r>
            <a:r>
              <a:rPr lang="es-ES" dirty="0" smtClean="0"/>
              <a:t> </a:t>
            </a:r>
            <a:r>
              <a:rPr lang="es-ES" dirty="0" err="1" smtClean="0"/>
              <a:t>dels</a:t>
            </a:r>
            <a:r>
              <a:rPr lang="es-ES" dirty="0" smtClean="0"/>
              <a:t> </a:t>
            </a:r>
            <a:r>
              <a:rPr lang="es-ES" dirty="0" err="1" smtClean="0"/>
              <a:t>insectes</a:t>
            </a:r>
            <a:endParaRPr lang="es-ES" dirty="0" smtClean="0"/>
          </a:p>
          <a:p>
            <a:pPr lvl="1"/>
            <a:r>
              <a:rPr lang="es-ES" dirty="0" err="1" smtClean="0"/>
              <a:t>Escalfament</a:t>
            </a:r>
            <a:r>
              <a:rPr lang="es-ES" dirty="0" smtClean="0"/>
              <a:t> del sucre </a:t>
            </a:r>
          </a:p>
          <a:p>
            <a:r>
              <a:rPr lang="es-ES" dirty="0" err="1" smtClean="0"/>
              <a:t>L’i</a:t>
            </a:r>
            <a:r>
              <a:rPr lang="es-ES" dirty="0" err="1" smtClean="0"/>
              <a:t>ntercanvi</a:t>
            </a:r>
            <a:r>
              <a:rPr lang="es-ES" dirty="0" smtClean="0"/>
              <a:t> </a:t>
            </a:r>
            <a:r>
              <a:rPr lang="es-ES" dirty="0" err="1" smtClean="0"/>
              <a:t>d’experiències</a:t>
            </a:r>
            <a:r>
              <a:rPr lang="es-ES" dirty="0" smtClean="0"/>
              <a:t> </a:t>
            </a:r>
            <a:r>
              <a:rPr lang="es-ES" dirty="0" err="1" smtClean="0"/>
              <a:t>ajuda</a:t>
            </a:r>
            <a:r>
              <a:rPr lang="es-ES" dirty="0" smtClean="0"/>
              <a:t> </a:t>
            </a:r>
            <a:r>
              <a:rPr lang="es-ES" dirty="0" err="1" smtClean="0"/>
              <a:t>millorar</a:t>
            </a:r>
            <a:r>
              <a:rPr lang="es-ES" dirty="0" smtClean="0"/>
              <a:t> el cicle: planificar</a:t>
            </a:r>
            <a:r>
              <a:rPr lang="es-ES" dirty="0" smtClean="0"/>
              <a:t>, </a:t>
            </a:r>
            <a:r>
              <a:rPr lang="es-ES" dirty="0" smtClean="0"/>
              <a:t>actuar, documentar i revisar</a:t>
            </a:r>
            <a:endParaRPr lang="es-ES" dirty="0" smtClean="0"/>
          </a:p>
          <a:p>
            <a:pPr marL="0" indent="0">
              <a:buNone/>
            </a:pPr>
            <a:r>
              <a:rPr lang="es-ES" sz="2400" dirty="0" smtClean="0">
                <a:hlinkClick r:id="rId2"/>
              </a:rPr>
              <a:t> http</a:t>
            </a:r>
            <a:r>
              <a:rPr lang="es-ES" sz="2400" dirty="0">
                <a:hlinkClick r:id="rId2"/>
              </a:rPr>
              <a:t>://</a:t>
            </a:r>
            <a:r>
              <a:rPr lang="es-ES" sz="2400" dirty="0" smtClean="0">
                <a:hlinkClick r:id="rId2"/>
              </a:rPr>
              <a:t>www.elsafareig.org/intercan/experimentacio.htm</a:t>
            </a:r>
            <a:endParaRPr lang="es-ES" sz="2400" dirty="0" smtClean="0"/>
          </a:p>
          <a:p>
            <a:pPr marL="0" indent="0">
              <a:buNone/>
            </a:pPr>
            <a:endParaRPr lang="es-ES" sz="2400" dirty="0" smtClean="0"/>
          </a:p>
          <a:p>
            <a:pPr marL="0" indent="0">
              <a:buNone/>
            </a:pPr>
            <a:r>
              <a:rPr lang="es-ES" sz="2400" b="1" dirty="0" smtClean="0"/>
              <a:t>Rigor </a:t>
            </a:r>
            <a:r>
              <a:rPr lang="es-ES" sz="2400" b="1" dirty="0" err="1" smtClean="0"/>
              <a:t>científic</a:t>
            </a:r>
            <a:r>
              <a:rPr lang="es-ES" sz="2400" b="1" dirty="0"/>
              <a:t> </a:t>
            </a:r>
            <a:r>
              <a:rPr lang="es-ES" sz="2400" b="1" dirty="0" smtClean="0"/>
              <a:t>en </a:t>
            </a:r>
            <a:r>
              <a:rPr lang="es-ES" sz="2400" b="1" dirty="0" err="1" smtClean="0"/>
              <a:t>els</a:t>
            </a:r>
            <a:r>
              <a:rPr lang="es-ES" sz="2400" b="1" dirty="0" smtClean="0"/>
              <a:t> </a:t>
            </a:r>
            <a:r>
              <a:rPr lang="es-ES" sz="2400" b="1" dirty="0" err="1" smtClean="0"/>
              <a:t>docents</a:t>
            </a:r>
            <a:r>
              <a:rPr lang="es-ES" sz="2400" b="1" dirty="0" smtClean="0"/>
              <a:t>:</a:t>
            </a:r>
          </a:p>
          <a:p>
            <a:pPr marL="0" indent="0">
              <a:buNone/>
            </a:pPr>
            <a:r>
              <a:rPr lang="es-ES" sz="2400" dirty="0" smtClean="0"/>
              <a:t>Cal </a:t>
            </a:r>
            <a:r>
              <a:rPr lang="es-ES" sz="2400" dirty="0" err="1" smtClean="0"/>
              <a:t>conèixer</a:t>
            </a:r>
            <a:r>
              <a:rPr lang="es-ES" sz="2400" dirty="0" smtClean="0"/>
              <a:t> la </a:t>
            </a:r>
            <a:r>
              <a:rPr lang="es-ES" sz="2400" dirty="0" err="1" smtClean="0"/>
              <a:t>ciència</a:t>
            </a:r>
            <a:r>
              <a:rPr lang="es-ES" sz="2400" dirty="0" smtClean="0"/>
              <a:t> </a:t>
            </a:r>
            <a:r>
              <a:rPr lang="es-ES" sz="2400" dirty="0" err="1" smtClean="0"/>
              <a:t>estàndard</a:t>
            </a:r>
            <a:r>
              <a:rPr lang="es-ES" sz="2400" dirty="0" smtClean="0"/>
              <a:t>  per </a:t>
            </a:r>
            <a:r>
              <a:rPr lang="es-ES" sz="2400" dirty="0" err="1" smtClean="0"/>
              <a:t>ensenyar</a:t>
            </a:r>
            <a:r>
              <a:rPr lang="es-ES" sz="2400" dirty="0" smtClean="0"/>
              <a:t> a construir </a:t>
            </a:r>
            <a:r>
              <a:rPr lang="es-ES" sz="2400" dirty="0" err="1" smtClean="0"/>
              <a:t>ciència</a:t>
            </a:r>
            <a:r>
              <a:rPr lang="es-ES" sz="2400" dirty="0" smtClean="0"/>
              <a:t> escolar. </a:t>
            </a:r>
            <a:endParaRPr lang="es-ES" sz="2400" dirty="0" smtClean="0"/>
          </a:p>
          <a:p>
            <a:pPr marL="0" indent="0">
              <a:buNone/>
            </a:pPr>
            <a:r>
              <a:rPr lang="es-ES" sz="2400" dirty="0" smtClean="0"/>
              <a:t>El </a:t>
            </a:r>
            <a:r>
              <a:rPr lang="es-ES" sz="2400" dirty="0" err="1" smtClean="0"/>
              <a:t>docent</a:t>
            </a:r>
            <a:r>
              <a:rPr lang="es-ES" sz="2400" dirty="0" smtClean="0"/>
              <a:t> ha de saber </a:t>
            </a:r>
            <a:r>
              <a:rPr lang="es-ES" sz="2400" dirty="0" err="1" smtClean="0"/>
              <a:t>aprendre</a:t>
            </a:r>
            <a:r>
              <a:rPr lang="es-ES" sz="2400" dirty="0" smtClean="0"/>
              <a:t> i saber </a:t>
            </a:r>
            <a:r>
              <a:rPr lang="es-ES" sz="2400" dirty="0" err="1" smtClean="0"/>
              <a:t>ensenyar</a:t>
            </a:r>
            <a:r>
              <a:rPr lang="es-ES" sz="2400" dirty="0" smtClean="0"/>
              <a:t>.	</a:t>
            </a:r>
          </a:p>
        </p:txBody>
      </p:sp>
    </p:spTree>
    <p:extLst>
      <p:ext uri="{BB962C8B-B14F-4D97-AF65-F5344CB8AC3E}">
        <p14:creationId xmlns:p14="http://schemas.microsoft.com/office/powerpoint/2010/main" val="3974954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a:t>B</a:t>
            </a:r>
            <a:r>
              <a:rPr lang="es-ES" dirty="0" err="1" smtClean="0"/>
              <a:t>ibliografia</a:t>
            </a:r>
            <a:endParaRPr lang="es-ES" dirty="0"/>
          </a:p>
        </p:txBody>
      </p:sp>
      <p:sp>
        <p:nvSpPr>
          <p:cNvPr id="3" name="2 Marcador de contenido"/>
          <p:cNvSpPr>
            <a:spLocks noGrp="1"/>
          </p:cNvSpPr>
          <p:nvPr>
            <p:ph idx="1"/>
          </p:nvPr>
        </p:nvSpPr>
        <p:spPr>
          <a:xfrm>
            <a:off x="561857" y="1494823"/>
            <a:ext cx="8395781" cy="4611728"/>
          </a:xfrm>
        </p:spPr>
        <p:txBody>
          <a:bodyPr>
            <a:normAutofit/>
          </a:bodyPr>
          <a:lstStyle/>
          <a:p>
            <a:pPr marL="0" indent="0">
              <a:buNone/>
            </a:pPr>
            <a:endParaRPr lang="es-ES" dirty="0" smtClean="0"/>
          </a:p>
          <a:p>
            <a:r>
              <a:rPr lang="es-ES" sz="1600" dirty="0" smtClean="0"/>
              <a:t>Chamizo J.A. (2010), Una tipología de los modelos para la enseñanza  de las ciencias. Revista Eureka </a:t>
            </a:r>
            <a:r>
              <a:rPr lang="es-ES" sz="1600" dirty="0" err="1" smtClean="0"/>
              <a:t>Div</a:t>
            </a:r>
            <a:r>
              <a:rPr lang="es-ES" sz="1600" dirty="0" smtClean="0"/>
              <a:t>. Científica 7(1) </a:t>
            </a:r>
            <a:r>
              <a:rPr lang="es-ES" sz="1600" dirty="0" err="1" smtClean="0"/>
              <a:t>pp</a:t>
            </a:r>
            <a:r>
              <a:rPr lang="es-ES" sz="1600" dirty="0" smtClean="0"/>
              <a:t> 26-41. </a:t>
            </a:r>
          </a:p>
          <a:p>
            <a:r>
              <a:rPr lang="es-ES" sz="1600" dirty="0" err="1" smtClean="0"/>
              <a:t>Garritz</a:t>
            </a:r>
            <a:r>
              <a:rPr lang="es-ES" sz="1600" dirty="0" smtClean="0"/>
              <a:t> </a:t>
            </a:r>
            <a:r>
              <a:rPr lang="es-ES" sz="1600" dirty="0" smtClean="0"/>
              <a:t>A. La enseñanza de la química para la sociedad del siglo XXI caracterizada por la incertidumbre, Rev. Educación química 21 (1), México.</a:t>
            </a:r>
          </a:p>
          <a:p>
            <a:r>
              <a:rPr lang="es-ES" sz="1600" dirty="0" err="1" smtClean="0"/>
              <a:t>Gribbin</a:t>
            </a:r>
            <a:r>
              <a:rPr lang="es-ES" sz="1600" dirty="0" smtClean="0"/>
              <a:t> </a:t>
            </a:r>
            <a:r>
              <a:rPr lang="es-ES" sz="1600" dirty="0"/>
              <a:t>J. (2002), </a:t>
            </a:r>
            <a:r>
              <a:rPr lang="es-ES" sz="1600" dirty="0" err="1"/>
              <a:t>Science</a:t>
            </a:r>
            <a:r>
              <a:rPr lang="es-ES" sz="1600" dirty="0"/>
              <a:t>: A </a:t>
            </a:r>
            <a:r>
              <a:rPr lang="es-ES" sz="1600" dirty="0" err="1"/>
              <a:t>History</a:t>
            </a:r>
            <a:r>
              <a:rPr lang="es-ES" sz="1600" dirty="0"/>
              <a:t>, </a:t>
            </a:r>
            <a:r>
              <a:rPr lang="es-ES" sz="1600" dirty="0" err="1"/>
              <a:t>Penguin</a:t>
            </a:r>
            <a:r>
              <a:rPr lang="es-ES" sz="1600" dirty="0"/>
              <a:t> </a:t>
            </a:r>
            <a:r>
              <a:rPr lang="es-ES" sz="1600" dirty="0" err="1"/>
              <a:t>Books</a:t>
            </a:r>
            <a:r>
              <a:rPr lang="es-ES" sz="1600" dirty="0"/>
              <a:t>. London</a:t>
            </a:r>
            <a:r>
              <a:rPr lang="es-ES" sz="1600" dirty="0" smtClean="0"/>
              <a:t>.</a:t>
            </a:r>
          </a:p>
          <a:p>
            <a:r>
              <a:rPr lang="es-ES" sz="1600" dirty="0" err="1" smtClean="0"/>
              <a:t>Jou</a:t>
            </a:r>
            <a:r>
              <a:rPr lang="es-ES" sz="1600" dirty="0" smtClean="0"/>
              <a:t> D. (1997), </a:t>
            </a:r>
            <a:r>
              <a:rPr lang="es-ES" sz="1600" dirty="0" err="1" smtClean="0"/>
              <a:t>Matèria</a:t>
            </a:r>
            <a:r>
              <a:rPr lang="es-ES" sz="1600" dirty="0" smtClean="0"/>
              <a:t> i </a:t>
            </a:r>
            <a:r>
              <a:rPr lang="es-ES" sz="1600" dirty="0" err="1" smtClean="0"/>
              <a:t>materialisme</a:t>
            </a:r>
            <a:r>
              <a:rPr lang="es-ES" sz="1600" dirty="0" smtClean="0"/>
              <a:t>. </a:t>
            </a:r>
            <a:r>
              <a:rPr lang="es-ES" sz="1600" dirty="0" err="1" smtClean="0"/>
              <a:t>Institut</a:t>
            </a:r>
            <a:r>
              <a:rPr lang="es-ES" sz="1600" dirty="0" smtClean="0"/>
              <a:t> </a:t>
            </a:r>
            <a:r>
              <a:rPr lang="es-ES" sz="1600" dirty="0" err="1" smtClean="0"/>
              <a:t>d’Estudis</a:t>
            </a:r>
            <a:r>
              <a:rPr lang="es-ES" sz="1600" dirty="0" smtClean="0"/>
              <a:t> </a:t>
            </a:r>
            <a:r>
              <a:rPr lang="es-ES" sz="1600" dirty="0" err="1" smtClean="0"/>
              <a:t>Catalans</a:t>
            </a:r>
            <a:r>
              <a:rPr lang="es-ES" sz="1600" dirty="0" smtClean="0"/>
              <a:t>. Barcelona.</a:t>
            </a:r>
          </a:p>
          <a:p>
            <a:r>
              <a:rPr lang="es-ES" sz="1600" dirty="0" err="1" smtClean="0"/>
              <a:t>Jou</a:t>
            </a:r>
            <a:r>
              <a:rPr lang="es-ES" sz="1600" dirty="0" smtClean="0"/>
              <a:t> D. (2013), </a:t>
            </a:r>
            <a:r>
              <a:rPr lang="es-ES" sz="1600" dirty="0" err="1" smtClean="0"/>
              <a:t>Poemes</a:t>
            </a:r>
            <a:r>
              <a:rPr lang="es-ES" sz="1600" dirty="0" smtClean="0"/>
              <a:t> sobre </a:t>
            </a:r>
            <a:r>
              <a:rPr lang="es-ES" sz="1600" dirty="0" err="1" smtClean="0"/>
              <a:t>ciència</a:t>
            </a:r>
            <a:r>
              <a:rPr lang="es-ES" sz="1600" dirty="0" smtClean="0"/>
              <a:t> i fe. Viena </a:t>
            </a:r>
            <a:r>
              <a:rPr lang="es-ES" sz="1600" dirty="0" err="1" smtClean="0"/>
              <a:t>edicions</a:t>
            </a:r>
            <a:r>
              <a:rPr lang="es-ES" sz="1600" dirty="0" smtClean="0"/>
              <a:t>. Barcelona.</a:t>
            </a:r>
            <a:endParaRPr lang="es-ES" sz="1600" dirty="0"/>
          </a:p>
          <a:p>
            <a:r>
              <a:rPr lang="es-ES" sz="1600" dirty="0" err="1"/>
              <a:t>Lahera</a:t>
            </a:r>
            <a:r>
              <a:rPr lang="es-ES" sz="1600" dirty="0"/>
              <a:t> J., </a:t>
            </a:r>
            <a:r>
              <a:rPr lang="es-ES" sz="1600" dirty="0" err="1" smtClean="0"/>
              <a:t>Forteza</a:t>
            </a:r>
            <a:r>
              <a:rPr lang="es-ES" sz="1600" dirty="0" smtClean="0"/>
              <a:t> </a:t>
            </a:r>
            <a:r>
              <a:rPr lang="es-ES" sz="1600" dirty="0"/>
              <a:t>A. (2003) Ciencias físicas en primaria y secundaria </a:t>
            </a:r>
            <a:r>
              <a:rPr lang="es-ES" sz="1600" dirty="0" smtClean="0"/>
              <a:t>. Modelo </a:t>
            </a:r>
            <a:r>
              <a:rPr lang="es-ES" sz="1600" dirty="0"/>
              <a:t>y ejemplificaciones. Editorial CCS. Madrid.</a:t>
            </a:r>
          </a:p>
          <a:p>
            <a:r>
              <a:rPr lang="es-ES" sz="1600" dirty="0" smtClean="0"/>
              <a:t>Medina </a:t>
            </a:r>
            <a:r>
              <a:rPr lang="es-ES" sz="1600" dirty="0"/>
              <a:t>D., (2005) </a:t>
            </a:r>
            <a:r>
              <a:rPr lang="es-ES" sz="1600" dirty="0" err="1" smtClean="0"/>
              <a:t>L’educació</a:t>
            </a:r>
            <a:r>
              <a:rPr lang="es-ES" sz="1600" dirty="0" smtClean="0"/>
              <a:t> </a:t>
            </a:r>
            <a:r>
              <a:rPr lang="es-ES" sz="1600" dirty="0" err="1"/>
              <a:t>secundària</a:t>
            </a:r>
            <a:r>
              <a:rPr lang="es-ES" sz="1600" dirty="0"/>
              <a:t> a </a:t>
            </a:r>
            <a:r>
              <a:rPr lang="es-ES" sz="1600" dirty="0" err="1"/>
              <a:t>debat</a:t>
            </a:r>
            <a:r>
              <a:rPr lang="es-ES" sz="1600" dirty="0"/>
              <a:t>. Idees i </a:t>
            </a:r>
            <a:r>
              <a:rPr lang="es-ES" sz="1600" dirty="0" err="1"/>
              <a:t>propostes</a:t>
            </a:r>
            <a:r>
              <a:rPr lang="es-ES" sz="1600" dirty="0"/>
              <a:t>. Ediciones del Serbal. Barcelona.</a:t>
            </a:r>
          </a:p>
          <a:p>
            <a:r>
              <a:rPr lang="es-ES" sz="1600" dirty="0" err="1"/>
              <a:t>Purroy</a:t>
            </a:r>
            <a:r>
              <a:rPr lang="es-ES" sz="1600" dirty="0"/>
              <a:t> J., (2008),  </a:t>
            </a:r>
            <a:r>
              <a:rPr lang="es-ES" sz="1600" dirty="0" err="1"/>
              <a:t>Tot</a:t>
            </a:r>
            <a:r>
              <a:rPr lang="es-ES" sz="1600" dirty="0"/>
              <a:t> el que cal saber per saber-</a:t>
            </a:r>
            <a:r>
              <a:rPr lang="es-ES" sz="1600" dirty="0" err="1"/>
              <a:t>ho</a:t>
            </a:r>
            <a:r>
              <a:rPr lang="es-ES" sz="1600" dirty="0"/>
              <a:t> </a:t>
            </a:r>
            <a:r>
              <a:rPr lang="es-ES" sz="1600" dirty="0" err="1"/>
              <a:t>tot</a:t>
            </a:r>
            <a:r>
              <a:rPr lang="es-ES" sz="1600" dirty="0"/>
              <a:t>.  Una </a:t>
            </a:r>
            <a:r>
              <a:rPr lang="es-ES" sz="1600" dirty="0" err="1"/>
              <a:t>passejada</a:t>
            </a:r>
            <a:r>
              <a:rPr lang="es-ES" sz="1600" dirty="0"/>
              <a:t> </a:t>
            </a:r>
            <a:r>
              <a:rPr lang="es-ES" sz="1600" dirty="0" err="1"/>
              <a:t>pels</a:t>
            </a:r>
            <a:r>
              <a:rPr lang="es-ES" sz="1600" dirty="0"/>
              <a:t> </a:t>
            </a:r>
            <a:r>
              <a:rPr lang="es-ES" sz="1600" dirty="0" err="1"/>
              <a:t>fonaments</a:t>
            </a:r>
            <a:r>
              <a:rPr lang="es-ES" sz="1600" dirty="0"/>
              <a:t> del </a:t>
            </a:r>
            <a:r>
              <a:rPr lang="es-ES" sz="1600" dirty="0" err="1"/>
              <a:t>coneixement</a:t>
            </a:r>
            <a:r>
              <a:rPr lang="es-ES" sz="1600" dirty="0"/>
              <a:t> </a:t>
            </a:r>
            <a:r>
              <a:rPr lang="es-ES" sz="1600" dirty="0" err="1"/>
              <a:t>científic</a:t>
            </a:r>
            <a:r>
              <a:rPr lang="es-ES" sz="1600" dirty="0"/>
              <a:t>.  Ed. </a:t>
            </a:r>
            <a:r>
              <a:rPr lang="es-ES" sz="1600" dirty="0" err="1"/>
              <a:t>Bromera</a:t>
            </a:r>
            <a:r>
              <a:rPr lang="es-ES" sz="1600" dirty="0"/>
              <a:t>.  </a:t>
            </a:r>
            <a:r>
              <a:rPr lang="es-ES" sz="1600" dirty="0" err="1"/>
              <a:t>Alzira</a:t>
            </a:r>
            <a:r>
              <a:rPr lang="es-ES" sz="1600" dirty="0"/>
              <a:t>. </a:t>
            </a:r>
          </a:p>
          <a:p>
            <a:r>
              <a:rPr lang="es-ES" sz="1600" dirty="0" err="1"/>
              <a:t>Radó</a:t>
            </a:r>
            <a:r>
              <a:rPr lang="es-ES" sz="1600" dirty="0"/>
              <a:t> N. (2016), Les </a:t>
            </a:r>
            <a:r>
              <a:rPr lang="es-ES" sz="1600" dirty="0" err="1"/>
              <a:t>pedres</a:t>
            </a:r>
            <a:r>
              <a:rPr lang="es-ES" sz="1600" dirty="0"/>
              <a:t>, </a:t>
            </a:r>
            <a:r>
              <a:rPr lang="es-ES" sz="1600" dirty="0" err="1"/>
              <a:t>els</a:t>
            </a:r>
            <a:r>
              <a:rPr lang="es-ES" sz="1600" dirty="0"/>
              <a:t> </a:t>
            </a:r>
            <a:r>
              <a:rPr lang="es-ES" sz="1600" dirty="0" err="1"/>
              <a:t>estanys</a:t>
            </a:r>
            <a:r>
              <a:rPr lang="es-ES" sz="1600" dirty="0"/>
              <a:t> i </a:t>
            </a:r>
            <a:r>
              <a:rPr lang="es-ES" sz="1600" dirty="0" err="1"/>
              <a:t>els</a:t>
            </a:r>
            <a:r>
              <a:rPr lang="es-ES" sz="1600" dirty="0"/>
              <a:t> </a:t>
            </a:r>
            <a:r>
              <a:rPr lang="es-ES" sz="1600" dirty="0" err="1" smtClean="0"/>
              <a:t>miralls</a:t>
            </a:r>
            <a:r>
              <a:rPr lang="es-ES" sz="1600" dirty="0" smtClean="0"/>
              <a:t>,  </a:t>
            </a:r>
            <a:r>
              <a:rPr lang="es-ES" sz="1600" dirty="0"/>
              <a:t>En la revista </a:t>
            </a:r>
            <a:r>
              <a:rPr lang="es-ES" sz="1600" i="1" dirty="0" err="1"/>
              <a:t>Valors</a:t>
            </a:r>
            <a:r>
              <a:rPr lang="es-ES" sz="1600" dirty="0"/>
              <a:t> </a:t>
            </a:r>
            <a:r>
              <a:rPr lang="es-ES" sz="1600" dirty="0" smtClean="0"/>
              <a:t>, n</a:t>
            </a:r>
            <a:r>
              <a:rPr lang="es-ES" sz="1600" dirty="0"/>
              <a:t>. </a:t>
            </a:r>
            <a:r>
              <a:rPr lang="es-ES" sz="1600" dirty="0" smtClean="0"/>
              <a:t>136, p. 11, Mataró</a:t>
            </a:r>
            <a:r>
              <a:rPr lang="es-ES" sz="1600" dirty="0"/>
              <a:t>.</a:t>
            </a:r>
          </a:p>
          <a:p>
            <a:endParaRPr lang="es-ES" sz="1600" dirty="0" smtClean="0"/>
          </a:p>
          <a:p>
            <a:endParaRPr lang="es-ES" sz="1600" dirty="0" smtClean="0"/>
          </a:p>
          <a:p>
            <a:pPr marL="0" indent="0">
              <a:buNone/>
            </a:pPr>
            <a:endParaRPr lang="es-ES" sz="1600" dirty="0" smtClean="0"/>
          </a:p>
          <a:p>
            <a:endParaRPr lang="es-ES" sz="1800" dirty="0" smtClean="0"/>
          </a:p>
          <a:p>
            <a:endParaRPr lang="es-ES" sz="1800" dirty="0"/>
          </a:p>
        </p:txBody>
      </p:sp>
    </p:spTree>
    <p:extLst>
      <p:ext uri="{BB962C8B-B14F-4D97-AF65-F5344CB8AC3E}">
        <p14:creationId xmlns:p14="http://schemas.microsoft.com/office/powerpoint/2010/main" val="2247042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err="1" smtClean="0"/>
              <a:t>Agraïments</a:t>
            </a:r>
            <a:endParaRPr lang="es-ES" dirty="0"/>
          </a:p>
        </p:txBody>
      </p:sp>
      <p:sp>
        <p:nvSpPr>
          <p:cNvPr id="3" name="2 Marcador de contenido"/>
          <p:cNvSpPr>
            <a:spLocks noGrp="1"/>
          </p:cNvSpPr>
          <p:nvPr>
            <p:ph idx="1"/>
          </p:nvPr>
        </p:nvSpPr>
        <p:spPr/>
        <p:txBody>
          <a:bodyPr/>
          <a:lstStyle/>
          <a:p>
            <a:r>
              <a:rPr lang="es-ES" dirty="0" err="1" smtClean="0"/>
              <a:t>Organització</a:t>
            </a:r>
            <a:r>
              <a:rPr lang="es-ES" dirty="0" smtClean="0"/>
              <a:t> del Campus Gutenberg </a:t>
            </a:r>
          </a:p>
          <a:p>
            <a:r>
              <a:rPr lang="es-ES" dirty="0" smtClean="0"/>
              <a:t>Rosa </a:t>
            </a:r>
            <a:r>
              <a:rPr lang="es-ES" dirty="0" err="1" smtClean="0"/>
              <a:t>Maria</a:t>
            </a:r>
            <a:r>
              <a:rPr lang="es-ES" dirty="0" smtClean="0"/>
              <a:t> </a:t>
            </a:r>
            <a:r>
              <a:rPr lang="es-ES" dirty="0" err="1" smtClean="0"/>
              <a:t>Melià</a:t>
            </a:r>
            <a:r>
              <a:rPr lang="es-ES" dirty="0" smtClean="0"/>
              <a:t>, presidenta de la </a:t>
            </a:r>
            <a:r>
              <a:rPr lang="es-ES" dirty="0" err="1" smtClean="0"/>
              <a:t>Associació</a:t>
            </a:r>
            <a:r>
              <a:rPr lang="es-ES" dirty="0" smtClean="0"/>
              <a:t> de </a:t>
            </a:r>
            <a:r>
              <a:rPr lang="es-ES" dirty="0" err="1" smtClean="0"/>
              <a:t>professors</a:t>
            </a:r>
            <a:r>
              <a:rPr lang="es-ES" dirty="0" smtClean="0"/>
              <a:t> de física i química.</a:t>
            </a:r>
          </a:p>
          <a:p>
            <a:r>
              <a:rPr lang="es-ES" dirty="0" smtClean="0"/>
              <a:t>Fina </a:t>
            </a:r>
            <a:r>
              <a:rPr lang="es-ES" dirty="0" err="1" smtClean="0"/>
              <a:t>Guitart</a:t>
            </a:r>
            <a:r>
              <a:rPr lang="es-ES" dirty="0" smtClean="0"/>
              <a:t>, vocal de la </a:t>
            </a:r>
            <a:r>
              <a:rPr lang="es-ES" dirty="0" err="1" smtClean="0"/>
              <a:t>Societat</a:t>
            </a:r>
            <a:r>
              <a:rPr lang="es-ES" dirty="0" smtClean="0"/>
              <a:t> Catalana de Química i </a:t>
            </a:r>
            <a:r>
              <a:rPr lang="es-ES" dirty="0" err="1" smtClean="0"/>
              <a:t>assessora</a:t>
            </a:r>
            <a:r>
              <a:rPr lang="es-ES" dirty="0" smtClean="0"/>
              <a:t> del CDEC-CESIRE.</a:t>
            </a:r>
          </a:p>
          <a:p>
            <a:pPr marL="0" indent="0">
              <a:buNone/>
            </a:pPr>
            <a:endParaRPr lang="es-ES" dirty="0"/>
          </a:p>
        </p:txBody>
      </p:sp>
    </p:spTree>
    <p:extLst>
      <p:ext uri="{BB962C8B-B14F-4D97-AF65-F5344CB8AC3E}">
        <p14:creationId xmlns:p14="http://schemas.microsoft.com/office/powerpoint/2010/main" val="2195385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Lectura crítica </a:t>
            </a:r>
            <a:r>
              <a:rPr lang="es-ES" dirty="0" err="1" smtClean="0"/>
              <a:t>d’un</a:t>
            </a:r>
            <a:r>
              <a:rPr lang="es-ES" dirty="0" smtClean="0"/>
              <a:t> </a:t>
            </a:r>
            <a:r>
              <a:rPr lang="es-ES" dirty="0" err="1" smtClean="0"/>
              <a:t>article</a:t>
            </a:r>
            <a:endParaRPr lang="es-ES" dirty="0"/>
          </a:p>
        </p:txBody>
      </p:sp>
      <p:sp>
        <p:nvSpPr>
          <p:cNvPr id="3" name="2 Marcador de contenido"/>
          <p:cNvSpPr>
            <a:spLocks noGrp="1"/>
          </p:cNvSpPr>
          <p:nvPr>
            <p:ph idx="1"/>
          </p:nvPr>
        </p:nvSpPr>
        <p:spPr>
          <a:xfrm>
            <a:off x="457200" y="1600200"/>
            <a:ext cx="8229600" cy="4853136"/>
          </a:xfrm>
        </p:spPr>
        <p:txBody>
          <a:bodyPr>
            <a:normAutofit fontScale="92500" lnSpcReduction="10000"/>
          </a:bodyPr>
          <a:lstStyle/>
          <a:p>
            <a:r>
              <a:rPr lang="es-ES" sz="1800" b="1" dirty="0" err="1" smtClean="0"/>
              <a:t>Títol</a:t>
            </a:r>
            <a:r>
              <a:rPr lang="es-ES" sz="1800" dirty="0" smtClean="0"/>
              <a:t>: </a:t>
            </a:r>
            <a:r>
              <a:rPr lang="es-ES" sz="1800" i="1" dirty="0" smtClean="0"/>
              <a:t>Les </a:t>
            </a:r>
            <a:r>
              <a:rPr lang="es-ES" sz="1800" i="1" dirty="0" err="1" smtClean="0"/>
              <a:t>pedres</a:t>
            </a:r>
            <a:r>
              <a:rPr lang="es-ES" sz="1800" i="1" dirty="0" smtClean="0"/>
              <a:t>, </a:t>
            </a:r>
            <a:r>
              <a:rPr lang="es-ES" sz="1800" i="1" dirty="0" err="1" smtClean="0"/>
              <a:t>els</a:t>
            </a:r>
            <a:r>
              <a:rPr lang="es-ES" sz="1800" i="1" dirty="0" smtClean="0"/>
              <a:t> </a:t>
            </a:r>
            <a:r>
              <a:rPr lang="es-ES" sz="1800" i="1" dirty="0" err="1" smtClean="0"/>
              <a:t>estanys</a:t>
            </a:r>
            <a:r>
              <a:rPr lang="es-ES" sz="1800" i="1" dirty="0" smtClean="0"/>
              <a:t> i </a:t>
            </a:r>
            <a:r>
              <a:rPr lang="es-ES" sz="1800" i="1" dirty="0" err="1" smtClean="0"/>
              <a:t>els</a:t>
            </a:r>
            <a:r>
              <a:rPr lang="es-ES" sz="1800" i="1" dirty="0" smtClean="0"/>
              <a:t> </a:t>
            </a:r>
            <a:r>
              <a:rPr lang="es-ES" sz="1800" i="1" dirty="0" err="1" smtClean="0"/>
              <a:t>miralls</a:t>
            </a:r>
            <a:endParaRPr lang="es-ES" sz="1800" i="1" dirty="0" smtClean="0"/>
          </a:p>
          <a:p>
            <a:r>
              <a:rPr lang="es-ES" sz="1800" b="1" dirty="0" err="1" smtClean="0"/>
              <a:t>Introducció</a:t>
            </a:r>
            <a:r>
              <a:rPr lang="es-ES" sz="1800" dirty="0" smtClean="0"/>
              <a:t>: </a:t>
            </a:r>
            <a:r>
              <a:rPr lang="es-ES" sz="1400" i="1" dirty="0" smtClean="0"/>
              <a:t>El  </a:t>
            </a:r>
            <a:r>
              <a:rPr lang="es-ES" sz="1400" i="1" dirty="0" err="1" smtClean="0"/>
              <a:t>físic</a:t>
            </a:r>
            <a:r>
              <a:rPr lang="es-ES" sz="1400" i="1" dirty="0" smtClean="0"/>
              <a:t>  A. Einstein (1879-1955) </a:t>
            </a:r>
            <a:r>
              <a:rPr lang="es-ES" sz="1400" b="1" i="1" dirty="0" err="1" smtClean="0"/>
              <a:t>deia</a:t>
            </a:r>
            <a:r>
              <a:rPr lang="es-ES" sz="1400" b="1" i="1" dirty="0" smtClean="0"/>
              <a:t> </a:t>
            </a:r>
            <a:r>
              <a:rPr lang="es-ES" sz="1400" i="1" dirty="0" smtClean="0"/>
              <a:t>que de la </a:t>
            </a:r>
            <a:r>
              <a:rPr lang="es-ES" sz="1400" i="1" dirty="0" err="1" smtClean="0"/>
              <a:t>mateixa</a:t>
            </a:r>
            <a:r>
              <a:rPr lang="es-ES" sz="1400" i="1" dirty="0" smtClean="0"/>
              <a:t> manera que </a:t>
            </a:r>
            <a:r>
              <a:rPr lang="es-ES" sz="1400" i="1" dirty="0" err="1" smtClean="0"/>
              <a:t>quan</a:t>
            </a:r>
            <a:r>
              <a:rPr lang="es-ES" sz="1400" i="1" dirty="0" smtClean="0"/>
              <a:t> tires una </a:t>
            </a:r>
            <a:r>
              <a:rPr lang="es-ES" sz="1400" i="1" dirty="0" err="1" smtClean="0"/>
              <a:t>pedra</a:t>
            </a:r>
            <a:r>
              <a:rPr lang="es-ES" sz="1400" i="1" dirty="0" smtClean="0"/>
              <a:t> en un </a:t>
            </a:r>
            <a:r>
              <a:rPr lang="es-ES" sz="1400" i="1" dirty="0" err="1" smtClean="0"/>
              <a:t>estany</a:t>
            </a:r>
            <a:r>
              <a:rPr lang="es-ES" sz="1400" i="1" dirty="0" smtClean="0"/>
              <a:t> es formen unes </a:t>
            </a:r>
            <a:r>
              <a:rPr lang="es-ES" sz="1400" i="1" dirty="0" err="1" smtClean="0"/>
              <a:t>ones</a:t>
            </a:r>
            <a:r>
              <a:rPr lang="es-ES" sz="1400" i="1" dirty="0" smtClean="0"/>
              <a:t> a </a:t>
            </a:r>
            <a:r>
              <a:rPr lang="es-ES" sz="1400" i="1" dirty="0" err="1" smtClean="0"/>
              <a:t>l’aigua</a:t>
            </a:r>
            <a:r>
              <a:rPr lang="es-ES" sz="1400" i="1" dirty="0" smtClean="0"/>
              <a:t> que fan </a:t>
            </a:r>
            <a:r>
              <a:rPr lang="es-ES" sz="1400" i="1" dirty="0" err="1" smtClean="0"/>
              <a:t>moure</a:t>
            </a:r>
            <a:r>
              <a:rPr lang="es-ES" sz="1400" i="1" dirty="0" smtClean="0"/>
              <a:t> </a:t>
            </a:r>
            <a:r>
              <a:rPr lang="es-ES" sz="1400" i="1" dirty="0" err="1" smtClean="0"/>
              <a:t>els</a:t>
            </a:r>
            <a:r>
              <a:rPr lang="es-ES" sz="1400" i="1" dirty="0" smtClean="0"/>
              <a:t> </a:t>
            </a:r>
            <a:r>
              <a:rPr lang="es-ES" sz="1400" i="1" dirty="0" err="1" smtClean="0"/>
              <a:t>cossos</a:t>
            </a:r>
            <a:r>
              <a:rPr lang="es-ES" sz="1400" i="1" dirty="0" smtClean="0"/>
              <a:t> </a:t>
            </a:r>
            <a:r>
              <a:rPr lang="es-ES" sz="1400" i="1" dirty="0" err="1" smtClean="0"/>
              <a:t>amb</a:t>
            </a:r>
            <a:r>
              <a:rPr lang="es-ES" sz="1400" i="1" dirty="0" smtClean="0"/>
              <a:t> </a:t>
            </a:r>
            <a:r>
              <a:rPr lang="es-ES" sz="1400" i="1" dirty="0" err="1" smtClean="0"/>
              <a:t>els</a:t>
            </a:r>
            <a:r>
              <a:rPr lang="es-ES" sz="1400" i="1" dirty="0" smtClean="0"/>
              <a:t> que interaccionen, a </a:t>
            </a:r>
            <a:r>
              <a:rPr lang="es-ES" sz="1400" i="1" dirty="0" err="1" smtClean="0"/>
              <a:t>l’Univers</a:t>
            </a:r>
            <a:r>
              <a:rPr lang="es-ES" sz="1400" i="1" dirty="0" smtClean="0"/>
              <a:t> </a:t>
            </a:r>
            <a:r>
              <a:rPr lang="es-ES" sz="1400" i="1" dirty="0" err="1" smtClean="0"/>
              <a:t>havia</a:t>
            </a:r>
            <a:r>
              <a:rPr lang="es-ES" sz="1400" i="1" dirty="0" smtClean="0"/>
              <a:t> de </a:t>
            </a:r>
            <a:r>
              <a:rPr lang="es-ES" sz="1400" i="1" dirty="0" err="1" smtClean="0"/>
              <a:t>passar</a:t>
            </a:r>
            <a:r>
              <a:rPr lang="es-ES" sz="1400" i="1" dirty="0" smtClean="0"/>
              <a:t> una cosa similar. </a:t>
            </a:r>
            <a:r>
              <a:rPr lang="es-ES" sz="1400" i="1" dirty="0" err="1" smtClean="0"/>
              <a:t>N’estava</a:t>
            </a:r>
            <a:r>
              <a:rPr lang="es-ES" sz="1400" i="1" dirty="0" smtClean="0"/>
              <a:t> </a:t>
            </a:r>
            <a:r>
              <a:rPr lang="es-ES" sz="1400" i="1" dirty="0" err="1" smtClean="0"/>
              <a:t>convençut</a:t>
            </a:r>
            <a:r>
              <a:rPr lang="es-ES" sz="1400" i="1" dirty="0" smtClean="0"/>
              <a:t> </a:t>
            </a:r>
            <a:r>
              <a:rPr lang="es-ES" sz="1400" i="1" dirty="0" err="1" smtClean="0"/>
              <a:t>perquè</a:t>
            </a:r>
            <a:r>
              <a:rPr lang="es-ES" sz="1400" i="1" dirty="0" smtClean="0"/>
              <a:t>, </a:t>
            </a:r>
            <a:r>
              <a:rPr lang="es-ES" sz="1400" i="1" dirty="0" err="1" smtClean="0"/>
              <a:t>d’acord</a:t>
            </a:r>
            <a:r>
              <a:rPr lang="es-ES" sz="1400" i="1" dirty="0" smtClean="0"/>
              <a:t> </a:t>
            </a:r>
            <a:r>
              <a:rPr lang="es-ES" sz="1400" i="1" dirty="0" err="1" smtClean="0"/>
              <a:t>amb</a:t>
            </a:r>
            <a:r>
              <a:rPr lang="es-ES" sz="1400" i="1" dirty="0" smtClean="0"/>
              <a:t> la </a:t>
            </a:r>
            <a:r>
              <a:rPr lang="es-ES" sz="1400" i="1" dirty="0" err="1" smtClean="0"/>
              <a:t>seva</a:t>
            </a:r>
            <a:r>
              <a:rPr lang="es-ES" sz="1400" i="1" dirty="0" smtClean="0"/>
              <a:t> </a:t>
            </a:r>
            <a:r>
              <a:rPr lang="es-ES" sz="1400" i="1" dirty="0" err="1" smtClean="0"/>
              <a:t>teoria</a:t>
            </a:r>
            <a:r>
              <a:rPr lang="es-ES" sz="1400" i="1" dirty="0" smtClean="0"/>
              <a:t> de la </a:t>
            </a:r>
            <a:r>
              <a:rPr lang="es-ES" sz="1400" i="1" dirty="0" err="1" smtClean="0"/>
              <a:t>relativitat</a:t>
            </a:r>
            <a:r>
              <a:rPr lang="es-ES" sz="1400" i="1" dirty="0" smtClean="0"/>
              <a:t>, </a:t>
            </a:r>
            <a:r>
              <a:rPr lang="es-ES" sz="1400" i="1" dirty="0" err="1" smtClean="0"/>
              <a:t>quan</a:t>
            </a:r>
            <a:r>
              <a:rPr lang="es-ES" sz="1400" i="1" dirty="0" smtClean="0"/>
              <a:t> dos </a:t>
            </a:r>
            <a:r>
              <a:rPr lang="es-ES" sz="1400" i="1" dirty="0" err="1" smtClean="0"/>
              <a:t>cossos</a:t>
            </a:r>
            <a:r>
              <a:rPr lang="es-ES" sz="1400" i="1" dirty="0" smtClean="0"/>
              <a:t> de gran </a:t>
            </a:r>
            <a:r>
              <a:rPr lang="es-ES" sz="1400" i="1" dirty="0" err="1" smtClean="0"/>
              <a:t>massa</a:t>
            </a:r>
            <a:r>
              <a:rPr lang="es-ES" sz="1400" i="1" dirty="0" smtClean="0"/>
              <a:t> </a:t>
            </a:r>
            <a:r>
              <a:rPr lang="es-ES" sz="1400" i="1" dirty="0" err="1" smtClean="0"/>
              <a:t>xoquen</a:t>
            </a:r>
            <a:r>
              <a:rPr lang="es-ES" sz="1400" i="1" dirty="0" smtClean="0"/>
              <a:t>, es genera una </a:t>
            </a:r>
            <a:r>
              <a:rPr lang="es-ES" sz="1400" i="1" dirty="0" err="1" smtClean="0"/>
              <a:t>energia</a:t>
            </a:r>
            <a:r>
              <a:rPr lang="es-ES" sz="1400" i="1" dirty="0" smtClean="0"/>
              <a:t> que </a:t>
            </a:r>
            <a:r>
              <a:rPr lang="es-ES" sz="1400" i="1" dirty="0" err="1" smtClean="0"/>
              <a:t>s’ha</a:t>
            </a:r>
            <a:r>
              <a:rPr lang="es-ES" sz="1400" i="1" dirty="0" smtClean="0"/>
              <a:t> de transformar en </a:t>
            </a:r>
            <a:r>
              <a:rPr lang="es-ES" sz="1400" i="1" dirty="0" err="1" smtClean="0"/>
              <a:t>ones</a:t>
            </a:r>
            <a:r>
              <a:rPr lang="es-ES" sz="1400" i="1" dirty="0" smtClean="0"/>
              <a:t>. </a:t>
            </a:r>
            <a:r>
              <a:rPr lang="es-ES" sz="1400" i="1" dirty="0" err="1" smtClean="0"/>
              <a:t>Talment</a:t>
            </a:r>
            <a:r>
              <a:rPr lang="es-ES" sz="1400" i="1" dirty="0" smtClean="0"/>
              <a:t> </a:t>
            </a:r>
            <a:r>
              <a:rPr lang="es-ES" sz="1400" i="1" dirty="0" err="1" smtClean="0"/>
              <a:t>com</a:t>
            </a:r>
            <a:r>
              <a:rPr lang="es-ES" sz="1400" i="1" dirty="0" smtClean="0"/>
              <a:t> si la </a:t>
            </a:r>
            <a:r>
              <a:rPr lang="es-ES" sz="1400" i="1" dirty="0" err="1" smtClean="0"/>
              <a:t>pedra</a:t>
            </a:r>
            <a:r>
              <a:rPr lang="es-ES" sz="1400" i="1" dirty="0" smtClean="0"/>
              <a:t> </a:t>
            </a:r>
            <a:r>
              <a:rPr lang="es-ES" sz="1400" i="1" dirty="0" err="1" smtClean="0"/>
              <a:t>fos</a:t>
            </a:r>
            <a:r>
              <a:rPr lang="es-ES" sz="1400" i="1" dirty="0" smtClean="0"/>
              <a:t> tirada en un </a:t>
            </a:r>
            <a:r>
              <a:rPr lang="es-ES" sz="1400" i="1" dirty="0" err="1" smtClean="0"/>
              <a:t>estany</a:t>
            </a:r>
            <a:r>
              <a:rPr lang="es-ES" sz="1400" i="1" dirty="0" smtClean="0"/>
              <a:t>. I </a:t>
            </a:r>
            <a:r>
              <a:rPr lang="es-ES" sz="1400" i="1" dirty="0" err="1" smtClean="0"/>
              <a:t>d’aquest</a:t>
            </a:r>
            <a:r>
              <a:rPr lang="es-ES" sz="1400" i="1" dirty="0" smtClean="0"/>
              <a:t> </a:t>
            </a:r>
            <a:r>
              <a:rPr lang="es-ES" sz="1400" i="1" dirty="0" err="1" smtClean="0"/>
              <a:t>efecte</a:t>
            </a:r>
            <a:r>
              <a:rPr lang="es-ES" sz="1400" i="1" dirty="0" smtClean="0"/>
              <a:t> en va </a:t>
            </a:r>
            <a:r>
              <a:rPr lang="es-ES" sz="1400" i="1" dirty="0" err="1" smtClean="0"/>
              <a:t>dir</a:t>
            </a:r>
            <a:r>
              <a:rPr lang="es-ES" sz="1400" i="1" dirty="0" smtClean="0"/>
              <a:t> </a:t>
            </a:r>
            <a:r>
              <a:rPr lang="es-ES" sz="1400" i="1" dirty="0" err="1" smtClean="0"/>
              <a:t>ones</a:t>
            </a:r>
            <a:r>
              <a:rPr lang="es-ES" sz="1400" i="1" dirty="0" smtClean="0"/>
              <a:t> </a:t>
            </a:r>
            <a:r>
              <a:rPr lang="es-ES" sz="1400" i="1" dirty="0" err="1" smtClean="0"/>
              <a:t>gravitatòries</a:t>
            </a:r>
            <a:r>
              <a:rPr lang="es-ES" sz="1400" dirty="0" smtClean="0"/>
              <a:t>…</a:t>
            </a:r>
            <a:r>
              <a:rPr lang="es-ES" sz="1400" dirty="0" err="1" smtClean="0"/>
              <a:t>Aquestes</a:t>
            </a:r>
            <a:r>
              <a:rPr lang="es-ES" sz="1400" dirty="0" smtClean="0"/>
              <a:t> </a:t>
            </a:r>
            <a:r>
              <a:rPr lang="es-ES" sz="1400" dirty="0" err="1" smtClean="0"/>
              <a:t>ones</a:t>
            </a:r>
            <a:r>
              <a:rPr lang="es-ES" sz="1400" dirty="0" smtClean="0"/>
              <a:t> es </a:t>
            </a:r>
            <a:r>
              <a:rPr lang="es-ES" sz="1400" dirty="0" err="1" smtClean="0"/>
              <a:t>mourien</a:t>
            </a:r>
            <a:r>
              <a:rPr lang="es-ES" sz="1400" dirty="0" smtClean="0"/>
              <a:t> el </a:t>
            </a:r>
            <a:r>
              <a:rPr lang="es-ES" sz="1400" dirty="0" err="1" smtClean="0"/>
              <a:t>l’espai-temps</a:t>
            </a:r>
            <a:r>
              <a:rPr lang="es-ES" sz="1400" dirty="0" smtClean="0"/>
              <a:t> i el </a:t>
            </a:r>
            <a:r>
              <a:rPr lang="es-ES" sz="1400" dirty="0" err="1" smtClean="0"/>
              <a:t>deformarien</a:t>
            </a:r>
            <a:r>
              <a:rPr lang="es-ES" sz="1400" dirty="0" smtClean="0"/>
              <a:t>.</a:t>
            </a:r>
          </a:p>
          <a:p>
            <a:r>
              <a:rPr lang="es-ES" sz="1400" b="1" dirty="0" err="1" smtClean="0"/>
              <a:t>Desenvolupament</a:t>
            </a:r>
            <a:r>
              <a:rPr lang="es-ES" sz="1400" b="1" dirty="0" smtClean="0"/>
              <a:t>:</a:t>
            </a:r>
            <a:r>
              <a:rPr lang="es-ES" sz="1400" dirty="0" smtClean="0"/>
              <a:t> </a:t>
            </a:r>
            <a:r>
              <a:rPr lang="es-ES" sz="1400" i="1" dirty="0" smtClean="0"/>
              <a:t>I de </a:t>
            </a:r>
            <a:r>
              <a:rPr lang="es-ES" sz="1400" i="1" dirty="0" err="1" smtClean="0"/>
              <a:t>fet</a:t>
            </a:r>
            <a:r>
              <a:rPr lang="es-ES" sz="1400" i="1" dirty="0" smtClean="0"/>
              <a:t>, </a:t>
            </a:r>
            <a:r>
              <a:rPr lang="es-ES" sz="1400" i="1" dirty="0" err="1" smtClean="0"/>
              <a:t>ningú</a:t>
            </a:r>
            <a:r>
              <a:rPr lang="es-ES" sz="1400" i="1" dirty="0" smtClean="0"/>
              <a:t> va </a:t>
            </a:r>
            <a:r>
              <a:rPr lang="es-ES" sz="1400" i="1" dirty="0" err="1" smtClean="0"/>
              <a:t>contradir</a:t>
            </a:r>
            <a:r>
              <a:rPr lang="es-ES" sz="1400" i="1" dirty="0" smtClean="0"/>
              <a:t> Einstein. </a:t>
            </a:r>
            <a:r>
              <a:rPr lang="es-ES" sz="1400" i="1" dirty="0" err="1" smtClean="0"/>
              <a:t>Però</a:t>
            </a:r>
            <a:r>
              <a:rPr lang="es-ES" sz="1400" i="1" dirty="0" smtClean="0"/>
              <a:t> </a:t>
            </a:r>
            <a:r>
              <a:rPr lang="es-ES" sz="1400" i="1" dirty="0" err="1" smtClean="0"/>
              <a:t>mai</a:t>
            </a:r>
            <a:r>
              <a:rPr lang="es-ES" sz="1400" i="1" dirty="0" smtClean="0"/>
              <a:t> </a:t>
            </a:r>
            <a:r>
              <a:rPr lang="es-ES" sz="1400" i="1" dirty="0" err="1" smtClean="0"/>
              <a:t>s’havien</a:t>
            </a:r>
            <a:r>
              <a:rPr lang="es-ES" sz="1400" i="1" dirty="0" smtClean="0"/>
              <a:t> </a:t>
            </a:r>
            <a:r>
              <a:rPr lang="es-ES" sz="1400" i="1" dirty="0" err="1" smtClean="0"/>
              <a:t>pogut</a:t>
            </a:r>
            <a:r>
              <a:rPr lang="es-ES" sz="1400" i="1" dirty="0" smtClean="0"/>
              <a:t> detectar. Einstein </a:t>
            </a:r>
            <a:r>
              <a:rPr lang="es-ES" sz="1400" i="1" dirty="0" err="1" smtClean="0"/>
              <a:t>ja</a:t>
            </a:r>
            <a:r>
              <a:rPr lang="es-ES" sz="1400" i="1" dirty="0" smtClean="0"/>
              <a:t> va </a:t>
            </a:r>
            <a:r>
              <a:rPr lang="es-ES" sz="1400" i="1" dirty="0" err="1" smtClean="0"/>
              <a:t>dir</a:t>
            </a:r>
            <a:r>
              <a:rPr lang="es-ES" sz="1400" i="1" dirty="0" smtClean="0"/>
              <a:t> que no es </a:t>
            </a:r>
            <a:r>
              <a:rPr lang="es-ES" sz="1400" i="1" dirty="0" err="1" smtClean="0"/>
              <a:t>detectarien</a:t>
            </a:r>
            <a:r>
              <a:rPr lang="es-ES" sz="1400" i="1" dirty="0" smtClean="0"/>
              <a:t>, </a:t>
            </a:r>
            <a:r>
              <a:rPr lang="es-ES" sz="1400" i="1" dirty="0" err="1" smtClean="0"/>
              <a:t>perquè</a:t>
            </a:r>
            <a:r>
              <a:rPr lang="es-ES" sz="1400" i="1" dirty="0" smtClean="0"/>
              <a:t> </a:t>
            </a:r>
            <a:r>
              <a:rPr lang="es-ES" sz="1400" i="1" dirty="0" err="1" smtClean="0"/>
              <a:t>aquestes</a:t>
            </a:r>
            <a:r>
              <a:rPr lang="es-ES" sz="1400" i="1" dirty="0" smtClean="0"/>
              <a:t> </a:t>
            </a:r>
            <a:r>
              <a:rPr lang="es-ES" sz="1400" i="1" dirty="0" err="1" smtClean="0"/>
              <a:t>ones</a:t>
            </a:r>
            <a:r>
              <a:rPr lang="es-ES" sz="1400" i="1" dirty="0" smtClean="0"/>
              <a:t> es </a:t>
            </a:r>
            <a:r>
              <a:rPr lang="es-ES" sz="1400" i="1" dirty="0" err="1" smtClean="0"/>
              <a:t>generaven</a:t>
            </a:r>
            <a:r>
              <a:rPr lang="es-ES" sz="1400" i="1" dirty="0" smtClean="0"/>
              <a:t> tan </a:t>
            </a:r>
            <a:r>
              <a:rPr lang="es-ES" sz="1400" i="1" dirty="0" err="1" smtClean="0"/>
              <a:t>lluny</a:t>
            </a:r>
            <a:r>
              <a:rPr lang="es-ES" sz="1400" i="1" dirty="0" smtClean="0"/>
              <a:t> de la Terra que , un </a:t>
            </a:r>
            <a:r>
              <a:rPr lang="es-ES" sz="1400" i="1" dirty="0" err="1" smtClean="0"/>
              <a:t>cop</a:t>
            </a:r>
            <a:r>
              <a:rPr lang="es-ES" sz="1400" i="1" dirty="0" smtClean="0"/>
              <a:t> </a:t>
            </a:r>
            <a:r>
              <a:rPr lang="es-ES" sz="1400" i="1" dirty="0" err="1" smtClean="0"/>
              <a:t>arribaven</a:t>
            </a:r>
            <a:r>
              <a:rPr lang="es-ES" sz="1400" i="1" dirty="0" smtClean="0"/>
              <a:t> </a:t>
            </a:r>
            <a:r>
              <a:rPr lang="es-ES" sz="1400" i="1" dirty="0" err="1" smtClean="0"/>
              <a:t>prop</a:t>
            </a:r>
            <a:r>
              <a:rPr lang="es-ES" sz="1400" i="1" dirty="0" smtClean="0"/>
              <a:t> </a:t>
            </a:r>
            <a:r>
              <a:rPr lang="es-ES" sz="1400" i="1" dirty="0" err="1" smtClean="0"/>
              <a:t>nostre</a:t>
            </a:r>
            <a:r>
              <a:rPr lang="es-ES" sz="1400" i="1" dirty="0" smtClean="0"/>
              <a:t> , </a:t>
            </a:r>
            <a:r>
              <a:rPr lang="es-ES" sz="1400" i="1" dirty="0" err="1" smtClean="0"/>
              <a:t>tenien</a:t>
            </a:r>
            <a:r>
              <a:rPr lang="es-ES" sz="1400" i="1" dirty="0" smtClean="0"/>
              <a:t> </a:t>
            </a:r>
            <a:r>
              <a:rPr lang="es-ES" sz="1400" i="1" dirty="0" err="1" smtClean="0"/>
              <a:t>massa</a:t>
            </a:r>
            <a:r>
              <a:rPr lang="es-ES" sz="1400" i="1" dirty="0" smtClean="0"/>
              <a:t> poca </a:t>
            </a:r>
            <a:r>
              <a:rPr lang="es-ES" sz="1400" i="1" dirty="0" err="1" smtClean="0"/>
              <a:t>força</a:t>
            </a:r>
            <a:r>
              <a:rPr lang="es-ES" sz="1400" i="1" dirty="0" smtClean="0"/>
              <a:t> . …</a:t>
            </a:r>
          </a:p>
          <a:p>
            <a:r>
              <a:rPr lang="es-ES" sz="1400" i="1" dirty="0" smtClean="0"/>
              <a:t>….</a:t>
            </a:r>
            <a:r>
              <a:rPr lang="es-ES" sz="1400" i="1" dirty="0" err="1" smtClean="0"/>
              <a:t>Però</a:t>
            </a:r>
            <a:r>
              <a:rPr lang="es-ES" sz="1400" i="1" dirty="0" smtClean="0"/>
              <a:t> Einstein </a:t>
            </a:r>
            <a:r>
              <a:rPr lang="es-ES" sz="1400" i="1" dirty="0" err="1" smtClean="0"/>
              <a:t>s’equivocava</a:t>
            </a:r>
            <a:r>
              <a:rPr lang="es-ES" sz="1400" i="1" dirty="0" smtClean="0"/>
              <a:t> en una cosa. No </a:t>
            </a:r>
            <a:r>
              <a:rPr lang="es-ES" sz="1400" i="1" dirty="0" err="1" smtClean="0"/>
              <a:t>comptava</a:t>
            </a:r>
            <a:r>
              <a:rPr lang="es-ES" sz="1400" i="1" dirty="0" smtClean="0"/>
              <a:t> que </a:t>
            </a:r>
            <a:r>
              <a:rPr lang="es-ES" sz="1400" i="1" dirty="0" err="1" smtClean="0"/>
              <a:t>els</a:t>
            </a:r>
            <a:r>
              <a:rPr lang="es-ES" sz="1400" i="1" dirty="0" smtClean="0"/>
              <a:t> </a:t>
            </a:r>
            <a:r>
              <a:rPr lang="es-ES" sz="1400" i="1" dirty="0" err="1" smtClean="0"/>
              <a:t>humans</a:t>
            </a:r>
            <a:r>
              <a:rPr lang="es-ES" sz="1400" i="1" dirty="0" smtClean="0"/>
              <a:t> </a:t>
            </a:r>
            <a:r>
              <a:rPr lang="es-ES" sz="1400" i="1" dirty="0" err="1" smtClean="0"/>
              <a:t>arribaríem</a:t>
            </a:r>
            <a:r>
              <a:rPr lang="es-ES" sz="1400" i="1" dirty="0" smtClean="0"/>
              <a:t> a </a:t>
            </a:r>
            <a:r>
              <a:rPr lang="es-ES" sz="1400" i="1" dirty="0" err="1" smtClean="0"/>
              <a:t>tals</a:t>
            </a:r>
            <a:r>
              <a:rPr lang="es-ES" sz="1400" i="1" dirty="0" smtClean="0"/>
              <a:t> </a:t>
            </a:r>
            <a:r>
              <a:rPr lang="es-ES" sz="1400" b="1" i="1" dirty="0" err="1" smtClean="0"/>
              <a:t>miracles</a:t>
            </a:r>
            <a:r>
              <a:rPr lang="es-ES" sz="1400" b="1" i="1" dirty="0" smtClean="0"/>
              <a:t> </a:t>
            </a:r>
            <a:r>
              <a:rPr lang="es-ES" sz="1400" b="1" i="1" dirty="0" err="1" smtClean="0"/>
              <a:t>tecnològics</a:t>
            </a:r>
            <a:r>
              <a:rPr lang="es-ES" sz="1400" b="1" i="1" dirty="0" smtClean="0"/>
              <a:t> </a:t>
            </a:r>
            <a:r>
              <a:rPr lang="es-ES" sz="1400" i="1" dirty="0" smtClean="0"/>
              <a:t>que </a:t>
            </a:r>
            <a:r>
              <a:rPr lang="es-ES" sz="1400" i="1" dirty="0" err="1" smtClean="0"/>
              <a:t>ens</a:t>
            </a:r>
            <a:r>
              <a:rPr lang="es-ES" sz="1400" i="1" dirty="0" smtClean="0"/>
              <a:t> </a:t>
            </a:r>
            <a:r>
              <a:rPr lang="es-ES" sz="1400" i="1" dirty="0" err="1" smtClean="0"/>
              <a:t>permetrien</a:t>
            </a:r>
            <a:r>
              <a:rPr lang="es-ES" sz="1400" i="1" dirty="0" smtClean="0"/>
              <a:t>  detectar </a:t>
            </a:r>
            <a:r>
              <a:rPr lang="es-ES" sz="1400" i="1" dirty="0" err="1" smtClean="0"/>
              <a:t>els</a:t>
            </a:r>
            <a:r>
              <a:rPr lang="es-ES" sz="1400" i="1" dirty="0" smtClean="0"/>
              <a:t> </a:t>
            </a:r>
            <a:r>
              <a:rPr lang="es-ES" sz="1400" i="1" dirty="0" err="1" smtClean="0"/>
              <a:t>efectes</a:t>
            </a:r>
            <a:r>
              <a:rPr lang="es-ES" sz="1400" i="1" dirty="0" smtClean="0"/>
              <a:t>  del </a:t>
            </a:r>
            <a:r>
              <a:rPr lang="es-ES" sz="1400" i="1" dirty="0" err="1" smtClean="0"/>
              <a:t>xoc</a:t>
            </a:r>
            <a:r>
              <a:rPr lang="es-ES" sz="1400" i="1" dirty="0" smtClean="0"/>
              <a:t> de dos </a:t>
            </a:r>
            <a:r>
              <a:rPr lang="es-ES" sz="1400" i="1" dirty="0" err="1" smtClean="0"/>
              <a:t>forats</a:t>
            </a:r>
            <a:r>
              <a:rPr lang="es-ES" sz="1400" i="1" dirty="0" smtClean="0"/>
              <a:t> </a:t>
            </a:r>
            <a:r>
              <a:rPr lang="es-ES" sz="1400" i="1" dirty="0" err="1" smtClean="0"/>
              <a:t>negres</a:t>
            </a:r>
            <a:r>
              <a:rPr lang="es-ES" sz="1400" i="1" dirty="0" smtClean="0"/>
              <a:t> </a:t>
            </a:r>
            <a:r>
              <a:rPr lang="es-ES" sz="1400" b="1" i="1" dirty="0" err="1" smtClean="0"/>
              <a:t>ocorregut</a:t>
            </a:r>
            <a:r>
              <a:rPr lang="es-ES" sz="1400" b="1" i="1" dirty="0" smtClean="0"/>
              <a:t> fa 1300 </a:t>
            </a:r>
            <a:r>
              <a:rPr lang="es-ES" sz="1400" b="1" i="1" dirty="0" err="1" smtClean="0"/>
              <a:t>anys</a:t>
            </a:r>
            <a:r>
              <a:rPr lang="es-ES" sz="1400" b="1" i="1" dirty="0" smtClean="0"/>
              <a:t> </a:t>
            </a:r>
            <a:r>
              <a:rPr lang="es-ES" sz="1400" b="1" i="1" dirty="0" err="1" smtClean="0"/>
              <a:t>llum</a:t>
            </a:r>
            <a:r>
              <a:rPr lang="es-ES" sz="1400" b="1" i="1" dirty="0" smtClean="0"/>
              <a:t>…</a:t>
            </a:r>
            <a:endParaRPr lang="es-ES" sz="1400" b="1" i="1" dirty="0"/>
          </a:p>
          <a:p>
            <a:pPr marL="400050" lvl="1" indent="0">
              <a:buNone/>
            </a:pPr>
            <a:r>
              <a:rPr lang="es-ES" sz="1400" b="1" i="1" dirty="0" smtClean="0"/>
              <a:t>…A partir </a:t>
            </a:r>
            <a:r>
              <a:rPr lang="es-ES" sz="1400" b="1" i="1" dirty="0" err="1" smtClean="0"/>
              <a:t>d’ara</a:t>
            </a:r>
            <a:r>
              <a:rPr lang="es-ES" sz="1400" b="1" i="1" dirty="0" smtClean="0"/>
              <a:t> </a:t>
            </a:r>
            <a:r>
              <a:rPr lang="es-ES" sz="1400" b="1" i="1" dirty="0" err="1" smtClean="0"/>
              <a:t>s’obre</a:t>
            </a:r>
            <a:r>
              <a:rPr lang="es-ES" sz="1400" b="1" i="1" dirty="0" smtClean="0"/>
              <a:t> la porta a estudiar </a:t>
            </a:r>
            <a:r>
              <a:rPr lang="es-ES" sz="1400" b="1" i="1" dirty="0" err="1" smtClean="0"/>
              <a:t>l’Univers</a:t>
            </a:r>
            <a:r>
              <a:rPr lang="es-ES" sz="1400" b="1" i="1" dirty="0" smtClean="0"/>
              <a:t>, </a:t>
            </a:r>
            <a:r>
              <a:rPr lang="es-ES" sz="1400" b="1" i="1" dirty="0" err="1" smtClean="0"/>
              <a:t>els</a:t>
            </a:r>
            <a:r>
              <a:rPr lang="es-ES" sz="1400" b="1" i="1" dirty="0" smtClean="0"/>
              <a:t> </a:t>
            </a:r>
            <a:r>
              <a:rPr lang="es-ES" sz="1400" b="1" i="1" dirty="0" err="1" smtClean="0"/>
              <a:t>forats</a:t>
            </a:r>
            <a:r>
              <a:rPr lang="es-ES" sz="1400" b="1" i="1" dirty="0" smtClean="0"/>
              <a:t> </a:t>
            </a:r>
            <a:r>
              <a:rPr lang="es-ES" sz="1400" b="1" i="1" dirty="0" err="1" smtClean="0"/>
              <a:t>negres</a:t>
            </a:r>
            <a:r>
              <a:rPr lang="es-ES" sz="1400" b="1" i="1" dirty="0" smtClean="0"/>
              <a:t> o el Big </a:t>
            </a:r>
            <a:r>
              <a:rPr lang="es-ES" sz="1400" b="1" i="1" dirty="0" err="1" smtClean="0"/>
              <a:t>Bang</a:t>
            </a:r>
            <a:r>
              <a:rPr lang="es-ES" sz="1400" b="1" i="1" dirty="0" smtClean="0"/>
              <a:t> no </a:t>
            </a:r>
            <a:r>
              <a:rPr lang="es-ES" sz="1400" b="1" i="1" dirty="0" err="1" smtClean="0"/>
              <a:t>pas</a:t>
            </a:r>
            <a:r>
              <a:rPr lang="es-ES" sz="1400" b="1" i="1" dirty="0" smtClean="0"/>
              <a:t> a través de la </a:t>
            </a:r>
            <a:r>
              <a:rPr lang="es-ES" sz="1400" b="1" i="1" dirty="0" err="1" smtClean="0"/>
              <a:t>llum</a:t>
            </a:r>
            <a:r>
              <a:rPr lang="es-ES" sz="1400" b="1" i="1" dirty="0" smtClean="0"/>
              <a:t>, </a:t>
            </a:r>
            <a:r>
              <a:rPr lang="es-ES" sz="1400" b="1" i="1" dirty="0" err="1" smtClean="0"/>
              <a:t>com</a:t>
            </a:r>
            <a:r>
              <a:rPr lang="es-ES" sz="1400" b="1" i="1" dirty="0" smtClean="0"/>
              <a:t> </a:t>
            </a:r>
            <a:r>
              <a:rPr lang="es-ES" sz="1400" b="1" i="1" dirty="0" err="1" smtClean="0"/>
              <a:t>s’havia</a:t>
            </a:r>
            <a:r>
              <a:rPr lang="es-ES" sz="1400" b="1" i="1" dirty="0" smtClean="0"/>
              <a:t> </a:t>
            </a:r>
            <a:r>
              <a:rPr lang="es-ES" sz="1400" b="1" i="1" dirty="0" err="1" smtClean="0"/>
              <a:t>fet</a:t>
            </a:r>
            <a:r>
              <a:rPr lang="es-ES" sz="1400" b="1" i="1" dirty="0" smtClean="0"/>
              <a:t> </a:t>
            </a:r>
            <a:r>
              <a:rPr lang="es-ES" sz="1400" b="1" i="1" dirty="0" err="1" smtClean="0"/>
              <a:t>fins</a:t>
            </a:r>
            <a:r>
              <a:rPr lang="es-ES" sz="1400" b="1" i="1" dirty="0" smtClean="0"/>
              <a:t> ara, </a:t>
            </a:r>
            <a:r>
              <a:rPr lang="es-ES" sz="1400" b="1" i="1" dirty="0" err="1" smtClean="0"/>
              <a:t>sinó</a:t>
            </a:r>
            <a:r>
              <a:rPr lang="es-ES" sz="1400" b="1" i="1" dirty="0" smtClean="0"/>
              <a:t> a través del so. Per </a:t>
            </a:r>
            <a:r>
              <a:rPr lang="es-ES" sz="1400" b="1" i="1" dirty="0" err="1" smtClean="0"/>
              <a:t>tant</a:t>
            </a:r>
            <a:r>
              <a:rPr lang="es-ES" sz="1400" b="1" i="1" dirty="0" smtClean="0"/>
              <a:t>, </a:t>
            </a:r>
            <a:r>
              <a:rPr lang="es-ES" sz="1400" b="1" i="1" dirty="0" err="1" smtClean="0"/>
              <a:t>hem</a:t>
            </a:r>
            <a:r>
              <a:rPr lang="es-ES" sz="1400" b="1" i="1" dirty="0" smtClean="0"/>
              <a:t> </a:t>
            </a:r>
            <a:r>
              <a:rPr lang="es-ES" sz="1400" b="1" i="1" dirty="0" err="1" smtClean="0"/>
              <a:t>guanyat</a:t>
            </a:r>
            <a:r>
              <a:rPr lang="es-ES" sz="1400" b="1" i="1" dirty="0" smtClean="0"/>
              <a:t> un </a:t>
            </a:r>
            <a:r>
              <a:rPr lang="es-ES" sz="1400" b="1" i="1" dirty="0" err="1" smtClean="0"/>
              <a:t>nou</a:t>
            </a:r>
            <a:r>
              <a:rPr lang="es-ES" sz="1400" b="1" i="1" dirty="0" smtClean="0"/>
              <a:t> </a:t>
            </a:r>
            <a:r>
              <a:rPr lang="es-ES" sz="1400" b="1" i="1" dirty="0" err="1" smtClean="0"/>
              <a:t>sentit</a:t>
            </a:r>
            <a:r>
              <a:rPr lang="es-ES" sz="1400" b="1" i="1" dirty="0" smtClean="0"/>
              <a:t> per estudiar </a:t>
            </a:r>
            <a:r>
              <a:rPr lang="es-ES" sz="1400" b="1" i="1" dirty="0" err="1" smtClean="0"/>
              <a:t>l’Univers</a:t>
            </a:r>
            <a:r>
              <a:rPr lang="es-ES" sz="1400" b="1" i="1" dirty="0" smtClean="0"/>
              <a:t>. El so que confirma que </a:t>
            </a:r>
            <a:r>
              <a:rPr lang="es-ES" sz="1400" b="1" i="1" dirty="0" err="1" smtClean="0"/>
              <a:t>l’Univers</a:t>
            </a:r>
            <a:r>
              <a:rPr lang="es-ES" sz="1400" b="1" i="1" dirty="0" smtClean="0"/>
              <a:t> es </a:t>
            </a:r>
            <a:r>
              <a:rPr lang="es-ES" sz="1400" b="1" i="1" dirty="0" err="1" smtClean="0"/>
              <a:t>pot</a:t>
            </a:r>
            <a:r>
              <a:rPr lang="es-ES" sz="1400" b="1" i="1" dirty="0" smtClean="0"/>
              <a:t> escoltar </a:t>
            </a:r>
            <a:r>
              <a:rPr lang="es-ES" sz="1400" b="1" i="1" dirty="0" err="1" smtClean="0"/>
              <a:t>com</a:t>
            </a:r>
            <a:r>
              <a:rPr lang="es-ES" sz="1400" b="1" i="1" dirty="0" smtClean="0"/>
              <a:t> la música </a:t>
            </a:r>
            <a:r>
              <a:rPr lang="es-ES" sz="1400" b="1" i="1" dirty="0" err="1" smtClean="0"/>
              <a:t>dels</a:t>
            </a:r>
            <a:r>
              <a:rPr lang="es-ES" sz="1400" b="1" i="1" dirty="0" smtClean="0"/>
              <a:t> </a:t>
            </a:r>
            <a:r>
              <a:rPr lang="es-ES" sz="1400" b="1" i="1" dirty="0" err="1" smtClean="0"/>
              <a:t>planetes</a:t>
            </a:r>
            <a:r>
              <a:rPr lang="es-ES" sz="1400" b="1" i="1" dirty="0" smtClean="0"/>
              <a:t> de la que </a:t>
            </a:r>
            <a:r>
              <a:rPr lang="es-ES" sz="1400" b="1" i="1" dirty="0" err="1" smtClean="0"/>
              <a:t>parlaven</a:t>
            </a:r>
            <a:r>
              <a:rPr lang="es-ES" sz="1400" b="1" i="1" dirty="0" smtClean="0"/>
              <a:t> </a:t>
            </a:r>
            <a:r>
              <a:rPr lang="es-ES" sz="1400" b="1" i="1" dirty="0" err="1" smtClean="0"/>
              <a:t>els</a:t>
            </a:r>
            <a:r>
              <a:rPr lang="es-ES" sz="1400" b="1" i="1" dirty="0" smtClean="0"/>
              <a:t> </a:t>
            </a:r>
            <a:r>
              <a:rPr lang="es-ES" sz="1400" b="1" i="1" dirty="0" err="1" smtClean="0"/>
              <a:t>grecs</a:t>
            </a:r>
            <a:r>
              <a:rPr lang="es-ES" sz="1100" b="1" i="1" dirty="0" smtClean="0"/>
              <a:t>…</a:t>
            </a:r>
          </a:p>
          <a:p>
            <a:pPr marL="400050" lvl="1" indent="0">
              <a:buNone/>
            </a:pPr>
            <a:r>
              <a:rPr lang="es-ES" sz="1400" b="1" i="1" dirty="0" err="1" smtClean="0"/>
              <a:t>Últim</a:t>
            </a:r>
            <a:r>
              <a:rPr lang="es-ES" sz="1400" b="1" i="1" dirty="0" smtClean="0"/>
              <a:t> </a:t>
            </a:r>
            <a:r>
              <a:rPr lang="es-ES" sz="1400" b="1" i="1" dirty="0" err="1" smtClean="0"/>
              <a:t>paràgraf</a:t>
            </a:r>
            <a:r>
              <a:rPr lang="es-ES" sz="1400" b="1" i="1" dirty="0" smtClean="0"/>
              <a:t>: </a:t>
            </a:r>
            <a:r>
              <a:rPr lang="es-ES" sz="1400" b="1" i="1" dirty="0" err="1" smtClean="0"/>
              <a:t>Sembla</a:t>
            </a:r>
            <a:r>
              <a:rPr lang="es-ES" sz="1400" b="1" i="1" dirty="0" smtClean="0"/>
              <a:t> impensable que en </a:t>
            </a:r>
            <a:r>
              <a:rPr lang="es-ES" sz="1400" b="1" i="1" dirty="0" err="1" smtClean="0"/>
              <a:t>aquesta</a:t>
            </a:r>
            <a:r>
              <a:rPr lang="es-ES" sz="1400" b="1" i="1" dirty="0" smtClean="0"/>
              <a:t> vida </a:t>
            </a:r>
            <a:r>
              <a:rPr lang="es-ES" sz="1400" b="1" i="1" dirty="0" err="1" smtClean="0"/>
              <a:t>accelerada</a:t>
            </a:r>
            <a:r>
              <a:rPr lang="es-ES" sz="1400" b="1" i="1" dirty="0" smtClean="0"/>
              <a:t>, en </a:t>
            </a:r>
            <a:r>
              <a:rPr lang="es-ES" sz="1400" b="1" i="1" dirty="0" err="1" smtClean="0"/>
              <a:t>aquesta</a:t>
            </a:r>
            <a:r>
              <a:rPr lang="es-ES" sz="1400" b="1" i="1" dirty="0" smtClean="0"/>
              <a:t> </a:t>
            </a:r>
            <a:r>
              <a:rPr lang="es-ES" sz="1400" b="1" i="1" dirty="0" err="1" smtClean="0"/>
              <a:t>societat</a:t>
            </a:r>
            <a:r>
              <a:rPr lang="es-ES" sz="1400" b="1" i="1" dirty="0" smtClean="0"/>
              <a:t> positivista, en </a:t>
            </a:r>
            <a:r>
              <a:rPr lang="es-ES" sz="1400" b="1" i="1" dirty="0" err="1" smtClean="0"/>
              <a:t>aquest</a:t>
            </a:r>
            <a:r>
              <a:rPr lang="es-ES" sz="1400" b="1" i="1" dirty="0" smtClean="0"/>
              <a:t> </a:t>
            </a:r>
            <a:r>
              <a:rPr lang="es-ES" sz="1400" b="1" i="1" dirty="0" err="1" smtClean="0"/>
              <a:t>món</a:t>
            </a:r>
            <a:r>
              <a:rPr lang="es-ES" sz="1400" b="1" i="1" dirty="0" smtClean="0"/>
              <a:t> ple de </a:t>
            </a:r>
            <a:r>
              <a:rPr lang="es-ES" sz="1400" b="1" i="1" dirty="0" err="1" smtClean="0"/>
              <a:t>soroll</a:t>
            </a:r>
            <a:r>
              <a:rPr lang="es-ES" sz="1400" b="1" i="1" dirty="0" smtClean="0"/>
              <a:t>, la </a:t>
            </a:r>
            <a:r>
              <a:rPr lang="es-ES" sz="1400" b="1" i="1" dirty="0" err="1" smtClean="0"/>
              <a:t>ciència</a:t>
            </a:r>
            <a:r>
              <a:rPr lang="es-ES" sz="1400" b="1" i="1" dirty="0" smtClean="0"/>
              <a:t>, </a:t>
            </a:r>
            <a:r>
              <a:rPr lang="es-ES" sz="1400" b="1" i="1" dirty="0" err="1" smtClean="0"/>
              <a:t>l’emblema</a:t>
            </a:r>
            <a:r>
              <a:rPr lang="es-ES" sz="1400" b="1" i="1" dirty="0" smtClean="0"/>
              <a:t> de </a:t>
            </a:r>
            <a:r>
              <a:rPr lang="es-ES" sz="1400" b="1" i="1" dirty="0" err="1" smtClean="0"/>
              <a:t>progrés</a:t>
            </a:r>
            <a:r>
              <a:rPr lang="es-ES" sz="1400" b="1" i="1" dirty="0" smtClean="0"/>
              <a:t> per </a:t>
            </a:r>
            <a:r>
              <a:rPr lang="es-ES" sz="1400" b="1" i="1" dirty="0" err="1" smtClean="0"/>
              <a:t>excel·lència</a:t>
            </a:r>
            <a:r>
              <a:rPr lang="es-ES" sz="1400" b="1" i="1" dirty="0" smtClean="0"/>
              <a:t> i el motor de la </a:t>
            </a:r>
            <a:r>
              <a:rPr lang="es-ES" sz="1400" b="1" i="1" dirty="0" err="1" smtClean="0"/>
              <a:t>nostra</a:t>
            </a:r>
            <a:r>
              <a:rPr lang="es-ES" sz="1400" b="1" i="1" dirty="0" smtClean="0"/>
              <a:t> </a:t>
            </a:r>
            <a:r>
              <a:rPr lang="es-ES" sz="1400" b="1" i="1" dirty="0" err="1" smtClean="0"/>
              <a:t>societat</a:t>
            </a:r>
            <a:r>
              <a:rPr lang="es-ES" sz="1400" b="1" i="1" dirty="0" smtClean="0"/>
              <a:t> científica-</a:t>
            </a:r>
            <a:r>
              <a:rPr lang="es-ES" sz="1400" b="1" i="1" dirty="0" err="1" smtClean="0"/>
              <a:t>tècnica</a:t>
            </a:r>
            <a:r>
              <a:rPr lang="es-ES" sz="1400" b="1" i="1" dirty="0" smtClean="0"/>
              <a:t> en la que </a:t>
            </a:r>
            <a:r>
              <a:rPr lang="es-ES" sz="1400" b="1" i="1" dirty="0" err="1" smtClean="0"/>
              <a:t>estem</a:t>
            </a:r>
            <a:r>
              <a:rPr lang="es-ES" sz="1400" b="1" i="1" dirty="0" smtClean="0"/>
              <a:t> </a:t>
            </a:r>
            <a:r>
              <a:rPr lang="es-ES" sz="1400" b="1" i="1" dirty="0" err="1" smtClean="0"/>
              <a:t>immersos</a:t>
            </a:r>
            <a:r>
              <a:rPr lang="es-ES" sz="1400" b="1" i="1" dirty="0" smtClean="0"/>
              <a:t>, </a:t>
            </a:r>
            <a:r>
              <a:rPr lang="es-ES" sz="1400" b="1" i="1" dirty="0" err="1" smtClean="0"/>
              <a:t>necessiti</a:t>
            </a:r>
            <a:r>
              <a:rPr lang="es-ES" sz="1400" b="1" i="1" dirty="0" smtClean="0"/>
              <a:t> cent </a:t>
            </a:r>
            <a:r>
              <a:rPr lang="es-ES" sz="1400" b="1" i="1" dirty="0" err="1" smtClean="0"/>
              <a:t>anys</a:t>
            </a:r>
            <a:r>
              <a:rPr lang="es-ES" sz="1400" b="1" i="1" dirty="0" smtClean="0"/>
              <a:t> per poder confirmar una </a:t>
            </a:r>
            <a:r>
              <a:rPr lang="es-ES" sz="1400" b="1" i="1" dirty="0" err="1" smtClean="0"/>
              <a:t>intuïció</a:t>
            </a:r>
            <a:r>
              <a:rPr lang="es-ES" sz="1400" b="1" i="1" dirty="0" smtClean="0"/>
              <a:t>….. </a:t>
            </a:r>
            <a:r>
              <a:rPr lang="es-ES" sz="1400" b="1" i="1" dirty="0" err="1" smtClean="0"/>
              <a:t>Slow</a:t>
            </a:r>
            <a:r>
              <a:rPr lang="es-ES" sz="1400" b="1" i="1" dirty="0" smtClean="0"/>
              <a:t> </a:t>
            </a:r>
            <a:r>
              <a:rPr lang="es-ES" sz="1400" b="1" i="1" dirty="0" err="1" smtClean="0"/>
              <a:t>science</a:t>
            </a:r>
            <a:r>
              <a:rPr lang="es-ES" sz="1400" b="1" i="1" dirty="0" smtClean="0"/>
              <a:t>, </a:t>
            </a:r>
            <a:r>
              <a:rPr lang="es-ES" sz="1400" b="1" i="1" dirty="0" err="1" smtClean="0"/>
              <a:t>indeed</a:t>
            </a:r>
            <a:r>
              <a:rPr lang="es-ES" sz="1400" b="1" i="1" dirty="0" smtClean="0"/>
              <a:t>. 	</a:t>
            </a:r>
          </a:p>
          <a:p>
            <a:pPr marL="400050" lvl="1" indent="0">
              <a:buNone/>
            </a:pPr>
            <a:r>
              <a:rPr lang="es-ES" sz="1400" b="1" dirty="0" smtClean="0"/>
              <a:t>Signatura: XX  Dr. en </a:t>
            </a:r>
          </a:p>
          <a:p>
            <a:pPr marL="400050" lvl="1" indent="0">
              <a:buNone/>
            </a:pPr>
            <a:r>
              <a:rPr lang="es-ES" sz="1400" b="1" dirty="0" smtClean="0"/>
              <a:t>Per saber-</a:t>
            </a:r>
            <a:r>
              <a:rPr lang="es-ES" sz="1400" b="1" dirty="0" err="1" smtClean="0"/>
              <a:t>ne</a:t>
            </a:r>
            <a:r>
              <a:rPr lang="es-ES" sz="1400" b="1" dirty="0" smtClean="0"/>
              <a:t> </a:t>
            </a:r>
            <a:r>
              <a:rPr lang="es-ES" sz="1400" b="1" dirty="0" err="1" smtClean="0"/>
              <a:t>més</a:t>
            </a:r>
            <a:r>
              <a:rPr lang="es-ES" sz="1400" b="1" dirty="0" smtClean="0"/>
              <a:t>: …	</a:t>
            </a:r>
            <a:r>
              <a:rPr lang="es-ES" sz="1400" dirty="0" smtClean="0">
                <a:hlinkClick r:id="rId2"/>
              </a:rPr>
              <a:t>https</a:t>
            </a:r>
            <a:r>
              <a:rPr lang="es-ES" sz="1400" dirty="0">
                <a:hlinkClick r:id="rId2"/>
              </a:rPr>
              <a:t>://</a:t>
            </a:r>
            <a:r>
              <a:rPr lang="es-ES" sz="1400" dirty="0" smtClean="0">
                <a:hlinkClick r:id="rId2"/>
              </a:rPr>
              <a:t>goo.gl/woH8FK</a:t>
            </a:r>
            <a:endParaRPr lang="es-ES" sz="1400" dirty="0" smtClean="0"/>
          </a:p>
          <a:p>
            <a:pPr marL="400050" lvl="1" indent="0">
              <a:buNone/>
            </a:pPr>
            <a:r>
              <a:rPr lang="es-ES" sz="1400" dirty="0" smtClean="0">
                <a:solidFill>
                  <a:prstClr val="black"/>
                </a:solidFill>
                <a:hlinkClick r:id="rId3"/>
              </a:rPr>
              <a:t>		https</a:t>
            </a:r>
            <a:r>
              <a:rPr lang="es-ES" sz="1400" dirty="0">
                <a:solidFill>
                  <a:prstClr val="black"/>
                </a:solidFill>
                <a:hlinkClick r:id="rId3"/>
              </a:rPr>
              <a:t>://goo.gl/84Gk4T</a:t>
            </a:r>
            <a:endParaRPr lang="es-ES" sz="1400" dirty="0">
              <a:solidFill>
                <a:prstClr val="black"/>
              </a:solidFill>
            </a:endParaRPr>
          </a:p>
          <a:p>
            <a:pPr marL="400050" lvl="1" indent="0">
              <a:buNone/>
            </a:pPr>
            <a:endParaRPr lang="es-ES" sz="1400" dirty="0"/>
          </a:p>
          <a:p>
            <a:pPr marL="400050" lvl="1" indent="0">
              <a:buNone/>
            </a:pPr>
            <a:endParaRPr lang="es-ES" sz="1400" b="1" dirty="0" smtClean="0"/>
          </a:p>
          <a:p>
            <a:pPr marL="400050" lvl="1" indent="0">
              <a:buNone/>
            </a:pPr>
            <a:endParaRPr lang="es-ES" sz="1600" b="1" dirty="0" smtClean="0"/>
          </a:p>
          <a:p>
            <a:pPr marL="0" indent="0">
              <a:buNone/>
            </a:pPr>
            <a:endParaRPr lang="es-ES" sz="1600" b="1" dirty="0"/>
          </a:p>
          <a:p>
            <a:endParaRPr lang="es-ES" dirty="0"/>
          </a:p>
        </p:txBody>
      </p:sp>
    </p:spTree>
    <p:extLst>
      <p:ext uri="{BB962C8B-B14F-4D97-AF65-F5344CB8AC3E}">
        <p14:creationId xmlns:p14="http://schemas.microsoft.com/office/powerpoint/2010/main" val="3139505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3568" y="620688"/>
            <a:ext cx="3672408" cy="5355312"/>
          </a:xfrm>
          <a:prstGeom prst="rect">
            <a:avLst/>
          </a:prstGeom>
          <a:noFill/>
        </p:spPr>
        <p:txBody>
          <a:bodyPr wrap="square" rtlCol="0">
            <a:spAutoFit/>
          </a:bodyPr>
          <a:lstStyle/>
          <a:p>
            <a:r>
              <a:rPr lang="es-ES" sz="2000" b="1" dirty="0">
                <a:solidFill>
                  <a:prstClr val="black"/>
                </a:solidFill>
              </a:rPr>
              <a:t>Un estudio arroja nuevas claves sobre el misterio de las “dunas cantantes” </a:t>
            </a:r>
          </a:p>
          <a:p>
            <a:r>
              <a:rPr lang="es-ES" b="1" i="1" dirty="0">
                <a:solidFill>
                  <a:prstClr val="black"/>
                </a:solidFill>
              </a:rPr>
              <a:t>El tamaño de los granos resulta determinante en el tipo de sonido producido por la arena, revela una investigación </a:t>
            </a:r>
          </a:p>
          <a:p>
            <a:r>
              <a:rPr lang="es-ES" sz="1400" b="1" dirty="0" smtClean="0">
                <a:solidFill>
                  <a:prstClr val="black"/>
                </a:solidFill>
              </a:rPr>
              <a:t>En </a:t>
            </a:r>
            <a:r>
              <a:rPr lang="es-ES" sz="1400" b="1" dirty="0">
                <a:solidFill>
                  <a:prstClr val="black"/>
                </a:solidFill>
              </a:rPr>
              <a:t>más de 30 lugares del mundo, se produce un fenómeno conocido como de las “dunas de arena cantantes”, que ha intrigado durante años a científicos, turistas y exploradores. En 2009, una investigación reveló que el canto de las dunas era posible gracias a la fricción entre capas de arena en movimiento y otras capas inferiores de arena, estáticas. Ahora, un nuevo estudio ha constatado que el tamaño de los granos de arena en las dunas determina las características de los sonidos emitidos por estas. Queda sin resolver, sin embargo, una pregunta fundamental: ¿cómo se sincronizan las vibraciones de todos los granos para producir notas musicales?</a:t>
            </a:r>
          </a:p>
        </p:txBody>
      </p:sp>
      <p:sp>
        <p:nvSpPr>
          <p:cNvPr id="5" name="4 CuadroTexto"/>
          <p:cNvSpPr txBox="1"/>
          <p:nvPr/>
        </p:nvSpPr>
        <p:spPr>
          <a:xfrm>
            <a:off x="5220072" y="2548030"/>
            <a:ext cx="3672408" cy="646331"/>
          </a:xfrm>
          <a:prstGeom prst="rect">
            <a:avLst/>
          </a:prstGeom>
          <a:noFill/>
        </p:spPr>
        <p:txBody>
          <a:bodyPr wrap="square" rtlCol="0">
            <a:spAutoFit/>
          </a:bodyPr>
          <a:lstStyle/>
          <a:p>
            <a:r>
              <a:rPr lang="es-ES" dirty="0">
                <a:solidFill>
                  <a:prstClr val="black"/>
                </a:solidFill>
                <a:hlinkClick r:id="rId2"/>
              </a:rPr>
              <a:t>https://</a:t>
            </a:r>
            <a:r>
              <a:rPr lang="es-ES" dirty="0" smtClean="0">
                <a:solidFill>
                  <a:prstClr val="black"/>
                </a:solidFill>
                <a:hlinkClick r:id="rId2"/>
              </a:rPr>
              <a:t>youtu.be/EzbGQXUL9vg</a:t>
            </a:r>
            <a:endParaRPr lang="es-ES" dirty="0" smtClean="0">
              <a:solidFill>
                <a:prstClr val="black"/>
              </a:solidFill>
            </a:endParaRPr>
          </a:p>
          <a:p>
            <a:endParaRPr lang="es-ES" dirty="0">
              <a:solidFill>
                <a:prstClr val="black"/>
              </a:solidFill>
            </a:endParaRPr>
          </a:p>
        </p:txBody>
      </p:sp>
      <p:sp>
        <p:nvSpPr>
          <p:cNvPr id="6" name="5 CuadroTexto"/>
          <p:cNvSpPr txBox="1"/>
          <p:nvPr/>
        </p:nvSpPr>
        <p:spPr>
          <a:xfrm>
            <a:off x="5148064" y="3501008"/>
            <a:ext cx="3168352" cy="1200329"/>
          </a:xfrm>
          <a:prstGeom prst="rect">
            <a:avLst/>
          </a:prstGeom>
          <a:noFill/>
        </p:spPr>
        <p:txBody>
          <a:bodyPr wrap="square" rtlCol="0">
            <a:spAutoFit/>
          </a:bodyPr>
          <a:lstStyle/>
          <a:p>
            <a:r>
              <a:rPr lang="es-ES" dirty="0">
                <a:solidFill>
                  <a:prstClr val="black"/>
                </a:solidFill>
              </a:rPr>
              <a:t>Duna cantante analizada en Al-</a:t>
            </a:r>
            <a:r>
              <a:rPr lang="es-ES" dirty="0" err="1">
                <a:solidFill>
                  <a:prstClr val="black"/>
                </a:solidFill>
              </a:rPr>
              <a:t>Askharah</a:t>
            </a:r>
            <a:r>
              <a:rPr lang="es-ES" dirty="0">
                <a:solidFill>
                  <a:prstClr val="black"/>
                </a:solidFill>
              </a:rPr>
              <a:t> (Omán). Imagen: </a:t>
            </a:r>
            <a:r>
              <a:rPr lang="es-ES" dirty="0" err="1">
                <a:solidFill>
                  <a:prstClr val="black"/>
                </a:solidFill>
              </a:rPr>
              <a:t>Simon</a:t>
            </a:r>
            <a:r>
              <a:rPr lang="es-ES" dirty="0">
                <a:solidFill>
                  <a:prstClr val="black"/>
                </a:solidFill>
              </a:rPr>
              <a:t> </a:t>
            </a:r>
            <a:r>
              <a:rPr lang="es-ES" dirty="0" err="1">
                <a:solidFill>
                  <a:prstClr val="black"/>
                </a:solidFill>
              </a:rPr>
              <a:t>Dagois-Bohy</a:t>
            </a:r>
            <a:r>
              <a:rPr lang="es-ES" dirty="0">
                <a:solidFill>
                  <a:prstClr val="black"/>
                </a:solidFill>
              </a:rPr>
              <a:t>. Fuente: AGU. </a:t>
            </a:r>
          </a:p>
        </p:txBody>
      </p:sp>
      <p:sp>
        <p:nvSpPr>
          <p:cNvPr id="7" name="6 CuadroTexto"/>
          <p:cNvSpPr txBox="1"/>
          <p:nvPr/>
        </p:nvSpPr>
        <p:spPr>
          <a:xfrm>
            <a:off x="5220072" y="5229200"/>
            <a:ext cx="2664296" cy="923330"/>
          </a:xfrm>
          <a:prstGeom prst="rect">
            <a:avLst/>
          </a:prstGeom>
          <a:noFill/>
        </p:spPr>
        <p:txBody>
          <a:bodyPr wrap="square" rtlCol="0">
            <a:spAutoFit/>
          </a:bodyPr>
          <a:lstStyle/>
          <a:p>
            <a:endParaRPr lang="es-ES" dirty="0" smtClean="0">
              <a:solidFill>
                <a:prstClr val="black"/>
              </a:solidFill>
            </a:endParaRPr>
          </a:p>
          <a:p>
            <a:r>
              <a:rPr lang="es-ES" dirty="0" smtClean="0">
                <a:solidFill>
                  <a:prstClr val="black"/>
                </a:solidFill>
              </a:rPr>
              <a:t>Tendencias científicas:</a:t>
            </a:r>
          </a:p>
          <a:p>
            <a:r>
              <a:rPr lang="es-ES" dirty="0" smtClean="0">
                <a:solidFill>
                  <a:prstClr val="black"/>
                </a:solidFill>
              </a:rPr>
              <a:t>tendencias21.net</a:t>
            </a:r>
            <a:endParaRPr lang="es-ES" dirty="0">
              <a:solidFill>
                <a:prstClr val="black"/>
              </a:solidFill>
            </a:endParaRPr>
          </a:p>
        </p:txBody>
      </p:sp>
    </p:spTree>
    <p:extLst>
      <p:ext uri="{BB962C8B-B14F-4D97-AF65-F5344CB8AC3E}">
        <p14:creationId xmlns:p14="http://schemas.microsoft.com/office/powerpoint/2010/main" val="3612788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3568" y="908720"/>
            <a:ext cx="3600400" cy="4985980"/>
          </a:xfrm>
          <a:prstGeom prst="rect">
            <a:avLst/>
          </a:prstGeom>
          <a:noFill/>
        </p:spPr>
        <p:txBody>
          <a:bodyPr wrap="square" rtlCol="0">
            <a:spAutoFit/>
          </a:bodyPr>
          <a:lstStyle/>
          <a:p>
            <a:r>
              <a:rPr lang="es-ES" sz="2000" b="1" dirty="0">
                <a:solidFill>
                  <a:prstClr val="black"/>
                </a:solidFill>
              </a:rPr>
              <a:t>La Tierra canta, revela la NASA </a:t>
            </a:r>
          </a:p>
          <a:p>
            <a:endParaRPr lang="es-ES" sz="1600" b="1" i="1" dirty="0" smtClean="0">
              <a:solidFill>
                <a:prstClr val="black"/>
              </a:solidFill>
            </a:endParaRPr>
          </a:p>
          <a:p>
            <a:r>
              <a:rPr lang="es-ES" b="1" i="1" dirty="0" smtClean="0">
                <a:solidFill>
                  <a:prstClr val="black"/>
                </a:solidFill>
              </a:rPr>
              <a:t>Dos </a:t>
            </a:r>
            <a:r>
              <a:rPr lang="es-ES" b="1" i="1" dirty="0">
                <a:solidFill>
                  <a:prstClr val="black"/>
                </a:solidFill>
              </a:rPr>
              <a:t>sondas de la agencia registran la “música” que emiten los cinturones de radiación situados entre los polos magnéticos de nuestro </a:t>
            </a:r>
            <a:r>
              <a:rPr lang="es-ES" b="1" i="1" dirty="0" smtClean="0">
                <a:solidFill>
                  <a:prstClr val="black"/>
                </a:solidFill>
              </a:rPr>
              <a:t>planeta.</a:t>
            </a:r>
            <a:endParaRPr lang="es-ES" b="1" i="1" dirty="0">
              <a:solidFill>
                <a:prstClr val="black"/>
              </a:solidFill>
            </a:endParaRPr>
          </a:p>
          <a:p>
            <a:r>
              <a:rPr lang="es-ES" sz="1600" i="1" dirty="0">
                <a:solidFill>
                  <a:prstClr val="black"/>
                </a:solidFill>
              </a:rPr>
              <a:t/>
            </a:r>
            <a:br>
              <a:rPr lang="es-ES" sz="1600" i="1" dirty="0">
                <a:solidFill>
                  <a:prstClr val="black"/>
                </a:solidFill>
              </a:rPr>
            </a:br>
            <a:r>
              <a:rPr lang="es-ES" sz="1600" b="1" dirty="0">
                <a:solidFill>
                  <a:prstClr val="black"/>
                </a:solidFill>
              </a:rPr>
              <a:t>Dos sondas enviadas por la NASA a los cinturones de radiación situados entre los polos magnéticos de la Tierra han conseguido registrar el sonido que emiten las ondas de plasma de estos cinturones. El registro ha revelado que este sonido es como un coro. Su música, además de deleitar, ayudará a resolver un misterio científico: el de los llamados “electrones asesinos”. </a:t>
            </a:r>
            <a:endParaRPr lang="es-ES" sz="1600" b="1" dirty="0" smtClean="0">
              <a:solidFill>
                <a:prstClr val="black"/>
              </a:solidFill>
            </a:endParaRPr>
          </a:p>
          <a:p>
            <a:r>
              <a:rPr lang="es-ES" sz="1600" b="1" dirty="0" smtClean="0">
                <a:solidFill>
                  <a:prstClr val="black"/>
                </a:solidFill>
              </a:rPr>
              <a:t>Por </a:t>
            </a:r>
            <a:r>
              <a:rPr lang="es-ES" sz="1600" b="1" dirty="0" err="1">
                <a:solidFill>
                  <a:prstClr val="black"/>
                </a:solidFill>
              </a:rPr>
              <a:t>Yaiza</a:t>
            </a:r>
            <a:r>
              <a:rPr lang="es-ES" sz="1600" b="1" dirty="0">
                <a:solidFill>
                  <a:prstClr val="black"/>
                </a:solidFill>
              </a:rPr>
              <a:t> </a:t>
            </a:r>
            <a:r>
              <a:rPr lang="es-ES" sz="1600" b="1" dirty="0" smtClean="0">
                <a:solidFill>
                  <a:prstClr val="black"/>
                </a:solidFill>
              </a:rPr>
              <a:t>Martínez</a:t>
            </a:r>
            <a:endParaRPr lang="es-ES" sz="1600" b="1" dirty="0">
              <a:solidFill>
                <a:prstClr val="black"/>
              </a:solidFill>
            </a:endParaRPr>
          </a:p>
        </p:txBody>
      </p:sp>
      <p:sp>
        <p:nvSpPr>
          <p:cNvPr id="5" name="4 CuadroTexto"/>
          <p:cNvSpPr txBox="1"/>
          <p:nvPr/>
        </p:nvSpPr>
        <p:spPr>
          <a:xfrm>
            <a:off x="4427984" y="2708920"/>
            <a:ext cx="4608512" cy="1261884"/>
          </a:xfrm>
          <a:prstGeom prst="rect">
            <a:avLst/>
          </a:prstGeom>
          <a:noFill/>
        </p:spPr>
        <p:txBody>
          <a:bodyPr wrap="square" rtlCol="0">
            <a:spAutoFit/>
          </a:bodyPr>
          <a:lstStyle/>
          <a:p>
            <a:endParaRPr lang="es-ES" dirty="0">
              <a:solidFill>
                <a:prstClr val="black"/>
              </a:solidFill>
            </a:endParaRPr>
          </a:p>
          <a:p>
            <a:r>
              <a:rPr lang="es-ES" dirty="0">
                <a:solidFill>
                  <a:prstClr val="black"/>
                </a:solidFill>
              </a:rPr>
              <a:t>Escucha el Coro terrestre: </a:t>
            </a:r>
          </a:p>
          <a:p>
            <a:endParaRPr lang="es-ES" dirty="0">
              <a:solidFill>
                <a:prstClr val="black"/>
              </a:solidFill>
            </a:endParaRPr>
          </a:p>
          <a:p>
            <a:r>
              <a:rPr lang="es-ES" sz="1100" dirty="0">
                <a:solidFill>
                  <a:prstClr val="black"/>
                </a:solidFill>
                <a:hlinkClick r:id="rId2"/>
              </a:rPr>
              <a:t>http://</a:t>
            </a:r>
            <a:r>
              <a:rPr lang="es-ES" sz="1100" dirty="0" smtClean="0">
                <a:solidFill>
                  <a:prstClr val="black"/>
                </a:solidFill>
                <a:hlinkClick r:id="rId2"/>
              </a:rPr>
              <a:t>www.nasa.gov/mp3/687631main_687014main_emfisis_chorus_1.mp3</a:t>
            </a:r>
            <a:endParaRPr lang="es-ES" sz="1100" dirty="0" smtClean="0">
              <a:solidFill>
                <a:prstClr val="black"/>
              </a:solidFill>
            </a:endParaRPr>
          </a:p>
          <a:p>
            <a:endParaRPr lang="es-ES" sz="1100" dirty="0">
              <a:solidFill>
                <a:prstClr val="black"/>
              </a:solidFill>
            </a:endParaRPr>
          </a:p>
        </p:txBody>
      </p:sp>
      <p:sp>
        <p:nvSpPr>
          <p:cNvPr id="2" name="1 CuadroTexto"/>
          <p:cNvSpPr txBox="1"/>
          <p:nvPr/>
        </p:nvSpPr>
        <p:spPr>
          <a:xfrm>
            <a:off x="4572000" y="3970804"/>
            <a:ext cx="4248472" cy="584775"/>
          </a:xfrm>
          <a:prstGeom prst="rect">
            <a:avLst/>
          </a:prstGeom>
          <a:noFill/>
        </p:spPr>
        <p:txBody>
          <a:bodyPr wrap="square" rtlCol="0">
            <a:spAutoFit/>
          </a:bodyPr>
          <a:lstStyle/>
          <a:p>
            <a:r>
              <a:rPr lang="es-ES" dirty="0">
                <a:solidFill>
                  <a:prstClr val="black"/>
                </a:solidFill>
              </a:rPr>
              <a:t>"</a:t>
            </a:r>
            <a:r>
              <a:rPr lang="es-ES" sz="1400" dirty="0">
                <a:solidFill>
                  <a:prstClr val="black"/>
                </a:solidFill>
              </a:rPr>
              <a:t>Así sonarían los cinturones de radiación a un ser humano si en lugar de oídos tuviéramos antenas</a:t>
            </a:r>
            <a:r>
              <a:rPr lang="es-ES" sz="1400" dirty="0" smtClean="0">
                <a:solidFill>
                  <a:prstClr val="black"/>
                </a:solidFill>
              </a:rPr>
              <a:t>"</a:t>
            </a:r>
            <a:endParaRPr lang="es-ES" sz="1400" dirty="0">
              <a:solidFill>
                <a:prstClr val="black"/>
              </a:solidFill>
            </a:endParaRPr>
          </a:p>
        </p:txBody>
      </p:sp>
    </p:spTree>
    <p:extLst>
      <p:ext uri="{BB962C8B-B14F-4D97-AF65-F5344CB8AC3E}">
        <p14:creationId xmlns:p14="http://schemas.microsoft.com/office/powerpoint/2010/main" val="90738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15616" y="4437112"/>
            <a:ext cx="7128792" cy="1200329"/>
          </a:xfrm>
          <a:prstGeom prst="rect">
            <a:avLst/>
          </a:prstGeom>
          <a:noFill/>
        </p:spPr>
        <p:txBody>
          <a:bodyPr wrap="square" rtlCol="0">
            <a:spAutoFit/>
          </a:bodyPr>
          <a:lstStyle/>
          <a:p>
            <a:r>
              <a:rPr lang="es-ES" dirty="0" err="1" smtClean="0">
                <a:solidFill>
                  <a:prstClr val="black"/>
                </a:solidFill>
              </a:rPr>
              <a:t>Sinestèsia</a:t>
            </a:r>
            <a:r>
              <a:rPr lang="es-ES" dirty="0" smtClean="0">
                <a:solidFill>
                  <a:prstClr val="black"/>
                </a:solidFill>
              </a:rPr>
              <a:t> </a:t>
            </a:r>
          </a:p>
          <a:p>
            <a:r>
              <a:rPr lang="es-ES" dirty="0" smtClean="0">
                <a:solidFill>
                  <a:prstClr val="black"/>
                </a:solidFill>
              </a:rPr>
              <a:t>Neil </a:t>
            </a:r>
            <a:r>
              <a:rPr lang="es-ES" dirty="0" err="1" smtClean="0">
                <a:solidFill>
                  <a:prstClr val="black"/>
                </a:solidFill>
              </a:rPr>
              <a:t>Harbison</a:t>
            </a:r>
            <a:r>
              <a:rPr lang="es-ES" dirty="0" smtClean="0">
                <a:solidFill>
                  <a:prstClr val="black"/>
                </a:solidFill>
              </a:rPr>
              <a:t>:</a:t>
            </a:r>
          </a:p>
          <a:p>
            <a:r>
              <a:rPr lang="es-ES" dirty="0">
                <a:solidFill>
                  <a:prstClr val="black"/>
                </a:solidFill>
                <a:hlinkClick r:id="rId2"/>
              </a:rPr>
              <a:t>https://</a:t>
            </a:r>
            <a:r>
              <a:rPr lang="es-ES" dirty="0" smtClean="0">
                <a:solidFill>
                  <a:prstClr val="black"/>
                </a:solidFill>
                <a:hlinkClick r:id="rId2"/>
              </a:rPr>
              <a:t>www.ted.com/talks/neil_harbisson_i_listen_to_color?language=ca</a:t>
            </a:r>
            <a:endParaRPr lang="es-ES" dirty="0" smtClean="0">
              <a:solidFill>
                <a:prstClr val="black"/>
              </a:solidFill>
            </a:endParaRPr>
          </a:p>
          <a:p>
            <a:endParaRPr lang="es-ES" dirty="0">
              <a:solidFill>
                <a:prstClr val="black"/>
              </a:solidFill>
            </a:endParaRPr>
          </a:p>
        </p:txBody>
      </p:sp>
      <p:sp>
        <p:nvSpPr>
          <p:cNvPr id="3" name="2 CuadroTexto"/>
          <p:cNvSpPr txBox="1"/>
          <p:nvPr/>
        </p:nvSpPr>
        <p:spPr>
          <a:xfrm>
            <a:off x="1259632" y="908720"/>
            <a:ext cx="5688632" cy="923330"/>
          </a:xfrm>
          <a:prstGeom prst="rect">
            <a:avLst/>
          </a:prstGeom>
          <a:noFill/>
        </p:spPr>
        <p:txBody>
          <a:bodyPr wrap="square" rtlCol="0">
            <a:spAutoFit/>
          </a:bodyPr>
          <a:lstStyle/>
          <a:p>
            <a:r>
              <a:rPr lang="es-ES" dirty="0" err="1" smtClean="0">
                <a:solidFill>
                  <a:prstClr val="black"/>
                </a:solidFill>
              </a:rPr>
              <a:t>Sons</a:t>
            </a:r>
            <a:r>
              <a:rPr lang="es-ES" dirty="0" smtClean="0">
                <a:solidFill>
                  <a:prstClr val="black"/>
                </a:solidFill>
              </a:rPr>
              <a:t> de </a:t>
            </a:r>
            <a:r>
              <a:rPr lang="es-ES" dirty="0" err="1" smtClean="0">
                <a:solidFill>
                  <a:prstClr val="black"/>
                </a:solidFill>
              </a:rPr>
              <a:t>l’Univers</a:t>
            </a:r>
            <a:endParaRPr lang="es-ES" dirty="0">
              <a:solidFill>
                <a:prstClr val="black"/>
              </a:solidFill>
            </a:endParaRPr>
          </a:p>
          <a:p>
            <a:endParaRPr lang="es-ES" dirty="0" smtClean="0">
              <a:solidFill>
                <a:prstClr val="black"/>
              </a:solidFill>
              <a:hlinkClick r:id="rId3"/>
            </a:endParaRPr>
          </a:p>
          <a:p>
            <a:r>
              <a:rPr lang="es-ES" dirty="0" smtClean="0">
                <a:solidFill>
                  <a:prstClr val="black"/>
                </a:solidFill>
                <a:hlinkClick r:id="rId3"/>
              </a:rPr>
              <a:t>http</a:t>
            </a:r>
            <a:r>
              <a:rPr lang="es-ES" dirty="0">
                <a:solidFill>
                  <a:prstClr val="black"/>
                </a:solidFill>
                <a:hlinkClick r:id="rId3"/>
              </a:rPr>
              <a:t>://www.mso.anu.edu.au/pfrancis/Music/index.html</a:t>
            </a:r>
            <a:endParaRPr lang="es-ES" dirty="0">
              <a:solidFill>
                <a:prstClr val="black"/>
              </a:solidFill>
            </a:endParaRPr>
          </a:p>
        </p:txBody>
      </p:sp>
      <p:sp>
        <p:nvSpPr>
          <p:cNvPr id="4" name="3 CuadroTexto"/>
          <p:cNvSpPr txBox="1"/>
          <p:nvPr/>
        </p:nvSpPr>
        <p:spPr>
          <a:xfrm>
            <a:off x="1281336" y="2132856"/>
            <a:ext cx="7755160" cy="1477328"/>
          </a:xfrm>
          <a:prstGeom prst="rect">
            <a:avLst/>
          </a:prstGeom>
          <a:noFill/>
        </p:spPr>
        <p:txBody>
          <a:bodyPr wrap="square" rtlCol="0">
            <a:spAutoFit/>
          </a:bodyPr>
          <a:lstStyle/>
          <a:p>
            <a:r>
              <a:rPr lang="es-ES" dirty="0" err="1" smtClean="0">
                <a:solidFill>
                  <a:prstClr val="black"/>
                </a:solidFill>
              </a:rPr>
              <a:t>Ones</a:t>
            </a:r>
            <a:r>
              <a:rPr lang="es-ES" dirty="0" smtClean="0">
                <a:solidFill>
                  <a:prstClr val="black"/>
                </a:solidFill>
              </a:rPr>
              <a:t> </a:t>
            </a:r>
            <a:r>
              <a:rPr lang="es-ES" dirty="0" err="1" smtClean="0">
                <a:solidFill>
                  <a:prstClr val="black"/>
                </a:solidFill>
              </a:rPr>
              <a:t>gravitacionals</a:t>
            </a:r>
            <a:endParaRPr lang="es-ES" dirty="0" smtClean="0">
              <a:solidFill>
                <a:prstClr val="black"/>
              </a:solidFill>
            </a:endParaRPr>
          </a:p>
          <a:p>
            <a:r>
              <a:rPr lang="es-ES" dirty="0" err="1" smtClean="0">
                <a:solidFill>
                  <a:prstClr val="black"/>
                </a:solidFill>
              </a:rPr>
              <a:t>Anunci</a:t>
            </a:r>
            <a:r>
              <a:rPr lang="es-ES" dirty="0" smtClean="0">
                <a:solidFill>
                  <a:prstClr val="black"/>
                </a:solidFill>
              </a:rPr>
              <a:t> de la </a:t>
            </a:r>
            <a:r>
              <a:rPr lang="es-ES" dirty="0" err="1" smtClean="0">
                <a:solidFill>
                  <a:prstClr val="black"/>
                </a:solidFill>
              </a:rPr>
              <a:t>descoberta</a:t>
            </a:r>
            <a:r>
              <a:rPr lang="es-ES" dirty="0" smtClean="0">
                <a:solidFill>
                  <a:prstClr val="black"/>
                </a:solidFill>
              </a:rPr>
              <a:t> per </a:t>
            </a:r>
            <a:r>
              <a:rPr lang="es-ES" dirty="0" err="1" smtClean="0">
                <a:solidFill>
                  <a:prstClr val="black"/>
                </a:solidFill>
              </a:rPr>
              <a:t>part</a:t>
            </a:r>
            <a:r>
              <a:rPr lang="es-ES" dirty="0" smtClean="0">
                <a:solidFill>
                  <a:prstClr val="black"/>
                </a:solidFill>
              </a:rPr>
              <a:t> de LIGO:</a:t>
            </a:r>
          </a:p>
          <a:p>
            <a:endParaRPr lang="es-ES" dirty="0">
              <a:solidFill>
                <a:prstClr val="black"/>
              </a:solidFill>
            </a:endParaRPr>
          </a:p>
          <a:p>
            <a:r>
              <a:rPr lang="es-ES" dirty="0" smtClean="0">
                <a:solidFill>
                  <a:prstClr val="black"/>
                </a:solidFill>
                <a:hlinkClick r:id="rId4"/>
              </a:rPr>
              <a:t>http</a:t>
            </a:r>
            <a:r>
              <a:rPr lang="es-ES" dirty="0">
                <a:solidFill>
                  <a:prstClr val="black"/>
                </a:solidFill>
                <a:hlinkClick r:id="rId4"/>
              </a:rPr>
              <a:t>://</a:t>
            </a:r>
            <a:r>
              <a:rPr lang="es-ES" dirty="0" smtClean="0">
                <a:solidFill>
                  <a:prstClr val="black"/>
                </a:solidFill>
                <a:hlinkClick r:id="rId4"/>
              </a:rPr>
              <a:t>s3-us-west-2.amazonaws.com/osc-mediaassets/160211_LIGO/videos/Journey%20of%20a%20G-Wave-720p.m4v</a:t>
            </a:r>
            <a:endParaRPr lang="es-ES" dirty="0" smtClean="0">
              <a:solidFill>
                <a:prstClr val="black"/>
              </a:solidFill>
            </a:endParaRPr>
          </a:p>
        </p:txBody>
      </p:sp>
    </p:spTree>
    <p:extLst>
      <p:ext uri="{BB962C8B-B14F-4D97-AF65-F5344CB8AC3E}">
        <p14:creationId xmlns:p14="http://schemas.microsoft.com/office/powerpoint/2010/main" val="2516936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800" dirty="0" err="1" smtClean="0"/>
              <a:t>Metàfores</a:t>
            </a:r>
            <a:r>
              <a:rPr lang="es-ES" sz="2800" dirty="0" smtClean="0"/>
              <a:t>, </a:t>
            </a:r>
            <a:r>
              <a:rPr lang="es-ES" sz="2800" dirty="0" err="1" smtClean="0"/>
              <a:t>models</a:t>
            </a:r>
            <a:r>
              <a:rPr lang="es-ES" sz="2800" dirty="0" smtClean="0"/>
              <a:t>, </a:t>
            </a:r>
            <a:r>
              <a:rPr lang="es-ES" sz="2800" dirty="0" err="1" smtClean="0"/>
              <a:t>malentesos</a:t>
            </a:r>
            <a:r>
              <a:rPr lang="es-ES" sz="2800" dirty="0" smtClean="0"/>
              <a:t> i idees </a:t>
            </a:r>
            <a:r>
              <a:rPr lang="es-ES" sz="2800" dirty="0" err="1" smtClean="0"/>
              <a:t>controvertides</a:t>
            </a:r>
            <a:endParaRPr lang="es-ES" sz="2800" dirty="0"/>
          </a:p>
        </p:txBody>
      </p:sp>
      <p:sp>
        <p:nvSpPr>
          <p:cNvPr id="3" name="2 Marcador de contenido"/>
          <p:cNvSpPr>
            <a:spLocks noGrp="1"/>
          </p:cNvSpPr>
          <p:nvPr>
            <p:ph idx="1"/>
          </p:nvPr>
        </p:nvSpPr>
        <p:spPr/>
        <p:txBody>
          <a:bodyPr/>
          <a:lstStyle/>
          <a:p>
            <a:r>
              <a:rPr lang="es-ES" sz="1400" dirty="0" err="1" smtClean="0"/>
              <a:t>Relacions</a:t>
            </a:r>
            <a:r>
              <a:rPr lang="es-ES" sz="1400" dirty="0" smtClean="0"/>
              <a:t> </a:t>
            </a:r>
            <a:r>
              <a:rPr lang="es-ES" sz="1400" dirty="0" smtClean="0"/>
              <a:t> </a:t>
            </a:r>
            <a:r>
              <a:rPr lang="es-ES" sz="1400" dirty="0" err="1" smtClean="0"/>
              <a:t>electritzants</a:t>
            </a:r>
            <a:r>
              <a:rPr lang="es-ES" sz="1400" dirty="0" smtClean="0"/>
              <a:t>; hormones </a:t>
            </a:r>
            <a:r>
              <a:rPr lang="es-ES" sz="1400" dirty="0" err="1" smtClean="0"/>
              <a:t>embogides</a:t>
            </a:r>
            <a:r>
              <a:rPr lang="es-ES" sz="1400" dirty="0" smtClean="0"/>
              <a:t>; morir </a:t>
            </a:r>
            <a:r>
              <a:rPr lang="es-ES" sz="1400" dirty="0" smtClean="0"/>
              <a:t>de </a:t>
            </a:r>
            <a:r>
              <a:rPr lang="es-ES" sz="1400" dirty="0" err="1" smtClean="0"/>
              <a:t>fam</a:t>
            </a:r>
            <a:endParaRPr lang="es-ES" sz="1400" dirty="0" smtClean="0"/>
          </a:p>
          <a:p>
            <a:r>
              <a:rPr lang="es-ES" sz="1400" dirty="0" err="1" smtClean="0"/>
              <a:t>Veure</a:t>
            </a:r>
            <a:r>
              <a:rPr lang="es-ES" sz="1400" dirty="0" smtClean="0"/>
              <a:t> </a:t>
            </a:r>
            <a:r>
              <a:rPr lang="es-ES" sz="1400" dirty="0" err="1" smtClean="0"/>
              <a:t>els</a:t>
            </a:r>
            <a:r>
              <a:rPr lang="es-ES" sz="1400" dirty="0" smtClean="0"/>
              <a:t> </a:t>
            </a:r>
            <a:r>
              <a:rPr lang="es-ES" sz="1400" dirty="0" err="1" smtClean="0"/>
              <a:t>àtoms</a:t>
            </a:r>
            <a:r>
              <a:rPr lang="es-ES" sz="1400" dirty="0"/>
              <a:t>;</a:t>
            </a:r>
            <a:r>
              <a:rPr lang="es-ES" sz="1400" dirty="0" smtClean="0"/>
              <a:t> </a:t>
            </a:r>
            <a:r>
              <a:rPr lang="es-ES" sz="1400" dirty="0" smtClean="0"/>
              <a:t>Escoltar </a:t>
            </a:r>
            <a:r>
              <a:rPr lang="es-ES" sz="1400" dirty="0" smtClean="0"/>
              <a:t> </a:t>
            </a:r>
            <a:r>
              <a:rPr lang="es-ES" sz="1400" dirty="0" err="1" smtClean="0"/>
              <a:t>l’Univers</a:t>
            </a:r>
            <a:r>
              <a:rPr lang="es-ES" sz="1400" dirty="0" smtClean="0"/>
              <a:t>,; </a:t>
            </a:r>
            <a:r>
              <a:rPr lang="es-ES" sz="1400" dirty="0" err="1" smtClean="0"/>
              <a:t>Colors</a:t>
            </a:r>
            <a:r>
              <a:rPr lang="es-ES" sz="1400" dirty="0" smtClean="0"/>
              <a:t> </a:t>
            </a:r>
            <a:r>
              <a:rPr lang="es-ES" sz="1400" dirty="0" smtClean="0"/>
              <a:t> </a:t>
            </a:r>
            <a:r>
              <a:rPr lang="es-ES" sz="1400" dirty="0" err="1" smtClean="0"/>
              <a:t>dels</a:t>
            </a:r>
            <a:r>
              <a:rPr lang="es-ES" sz="1400" dirty="0" smtClean="0"/>
              <a:t>  quarks</a:t>
            </a:r>
            <a:endParaRPr lang="es-ES" sz="1400" dirty="0" smtClean="0"/>
          </a:p>
          <a:p>
            <a:r>
              <a:rPr lang="es-ES" sz="1400" dirty="0" err="1" smtClean="0"/>
              <a:t>Forat</a:t>
            </a:r>
            <a:r>
              <a:rPr lang="es-ES" sz="1400" dirty="0" smtClean="0"/>
              <a:t> </a:t>
            </a:r>
            <a:r>
              <a:rPr lang="es-ES" sz="1400" dirty="0" err="1" smtClean="0"/>
              <a:t>negre</a:t>
            </a:r>
            <a:r>
              <a:rPr lang="es-ES" sz="1400" dirty="0" smtClean="0"/>
              <a:t>;  el </a:t>
            </a:r>
            <a:r>
              <a:rPr lang="es-ES" sz="1400" dirty="0" err="1" smtClean="0"/>
              <a:t>corrent</a:t>
            </a:r>
            <a:r>
              <a:rPr lang="es-ES" sz="1400" dirty="0" smtClean="0"/>
              <a:t> </a:t>
            </a:r>
            <a:r>
              <a:rPr lang="es-ES" sz="1400" dirty="0" err="1" smtClean="0"/>
              <a:t>elèctric</a:t>
            </a:r>
            <a:r>
              <a:rPr lang="es-ES" sz="1400" dirty="0"/>
              <a:t>;</a:t>
            </a:r>
            <a:r>
              <a:rPr lang="es-ES" sz="1400" dirty="0" smtClean="0"/>
              <a:t> el </a:t>
            </a:r>
            <a:r>
              <a:rPr lang="es-ES" sz="1400" dirty="0" err="1" smtClean="0"/>
              <a:t>processador</a:t>
            </a:r>
            <a:r>
              <a:rPr lang="es-ES" sz="1400" dirty="0" smtClean="0"/>
              <a:t> del </a:t>
            </a:r>
            <a:r>
              <a:rPr lang="es-ES" sz="1400" dirty="0" err="1" smtClean="0"/>
              <a:t>cervell</a:t>
            </a:r>
            <a:r>
              <a:rPr lang="es-ES" sz="1400" dirty="0" smtClean="0"/>
              <a:t>; </a:t>
            </a:r>
            <a:r>
              <a:rPr lang="es-ES" sz="1400" dirty="0" err="1" smtClean="0"/>
              <a:t>proteïnes</a:t>
            </a:r>
            <a:r>
              <a:rPr lang="es-ES" sz="1400" dirty="0" smtClean="0"/>
              <a:t> </a:t>
            </a:r>
            <a:r>
              <a:rPr lang="es-ES" sz="1400" dirty="0" err="1" smtClean="0"/>
              <a:t>com</a:t>
            </a:r>
            <a:r>
              <a:rPr lang="es-ES" sz="1400" dirty="0" smtClean="0"/>
              <a:t> a hardware i </a:t>
            </a:r>
            <a:r>
              <a:rPr lang="es-ES" sz="1400" dirty="0"/>
              <a:t> </a:t>
            </a:r>
            <a:r>
              <a:rPr lang="es-ES" sz="1400" dirty="0" smtClean="0"/>
              <a:t>ADN </a:t>
            </a:r>
            <a:r>
              <a:rPr lang="es-ES" sz="1400" dirty="0" err="1" smtClean="0"/>
              <a:t>com</a:t>
            </a:r>
            <a:r>
              <a:rPr lang="es-ES" sz="1400" dirty="0" smtClean="0"/>
              <a:t> a software.</a:t>
            </a:r>
          </a:p>
          <a:p>
            <a:r>
              <a:rPr lang="es-ES" sz="1400" dirty="0" err="1" smtClean="0"/>
              <a:t>Construïm</a:t>
            </a:r>
            <a:r>
              <a:rPr lang="es-ES" sz="1400" dirty="0" smtClean="0"/>
              <a:t> </a:t>
            </a:r>
            <a:r>
              <a:rPr lang="es-ES" sz="1400" dirty="0" err="1" smtClean="0"/>
              <a:t>models</a:t>
            </a:r>
            <a:r>
              <a:rPr lang="es-ES" sz="1400" dirty="0" smtClean="0"/>
              <a:t> en totes les disciplines </a:t>
            </a:r>
            <a:r>
              <a:rPr lang="es-ES" sz="1400" dirty="0" err="1" smtClean="0"/>
              <a:t>científiques</a:t>
            </a:r>
            <a:r>
              <a:rPr lang="es-ES" sz="1400" dirty="0" smtClean="0"/>
              <a:t>:  </a:t>
            </a:r>
            <a:r>
              <a:rPr lang="es-ES" sz="1400" dirty="0" err="1" smtClean="0"/>
              <a:t>Mapes</a:t>
            </a:r>
            <a:r>
              <a:rPr lang="es-ES" sz="1400" dirty="0"/>
              <a:t>, cicles </a:t>
            </a:r>
            <a:r>
              <a:rPr lang="es-ES" sz="1400" dirty="0" err="1"/>
              <a:t>naturals</a:t>
            </a:r>
            <a:r>
              <a:rPr lang="es-ES" sz="1400" dirty="0"/>
              <a:t>, </a:t>
            </a:r>
            <a:r>
              <a:rPr lang="es-ES" sz="1400" dirty="0" err="1" smtClean="0"/>
              <a:t>metabolisme</a:t>
            </a:r>
            <a:r>
              <a:rPr lang="es-ES" sz="1400" dirty="0" smtClean="0"/>
              <a:t>, </a:t>
            </a:r>
            <a:r>
              <a:rPr lang="es-ES" sz="1400" dirty="0" err="1"/>
              <a:t>e</a:t>
            </a:r>
            <a:r>
              <a:rPr lang="es-ES" sz="1400" dirty="0" err="1" smtClean="0"/>
              <a:t>squemes</a:t>
            </a:r>
            <a:r>
              <a:rPr lang="es-ES" sz="1400" dirty="0" smtClean="0"/>
              <a:t>, diagrames, </a:t>
            </a:r>
            <a:r>
              <a:rPr lang="es-ES" sz="1400" dirty="0" smtClean="0"/>
              <a:t> maquetes, </a:t>
            </a:r>
            <a:r>
              <a:rPr lang="es-ES" sz="1400" dirty="0" err="1" smtClean="0"/>
              <a:t>equacions</a:t>
            </a:r>
            <a:r>
              <a:rPr lang="es-ES" sz="1400" dirty="0" smtClean="0"/>
              <a:t>, </a:t>
            </a:r>
            <a:r>
              <a:rPr lang="es-ES" sz="1400" dirty="0" smtClean="0"/>
              <a:t> </a:t>
            </a:r>
            <a:r>
              <a:rPr lang="es-ES" sz="1400" dirty="0" err="1" smtClean="0"/>
              <a:t>fórmules</a:t>
            </a:r>
            <a:r>
              <a:rPr lang="es-ES" sz="1400" dirty="0"/>
              <a:t>.</a:t>
            </a:r>
            <a:endParaRPr lang="es-ES" sz="1400" dirty="0" smtClean="0"/>
          </a:p>
          <a:p>
            <a:pPr marL="0" indent="0">
              <a:buNone/>
            </a:pPr>
            <a:endParaRPr lang="es-ES" sz="1400" dirty="0" smtClean="0"/>
          </a:p>
          <a:p>
            <a:pPr marL="0" indent="0">
              <a:buNone/>
            </a:pPr>
            <a:r>
              <a:rPr lang="es-ES" sz="1400" dirty="0" smtClean="0"/>
              <a:t> </a:t>
            </a:r>
            <a:r>
              <a:rPr lang="es-ES" sz="1400" dirty="0" err="1" smtClean="0"/>
              <a:t>Models</a:t>
            </a:r>
            <a:r>
              <a:rPr lang="es-ES" sz="1400" dirty="0" smtClean="0"/>
              <a:t> </a:t>
            </a:r>
            <a:r>
              <a:rPr lang="es-ES" sz="1400" dirty="0" err="1" smtClean="0"/>
              <a:t>populars</a:t>
            </a:r>
            <a:r>
              <a:rPr lang="es-ES" sz="1400" dirty="0" smtClean="0"/>
              <a:t> i idees </a:t>
            </a:r>
            <a:r>
              <a:rPr lang="es-ES" sz="1400" dirty="0" err="1" smtClean="0"/>
              <a:t>persistents</a:t>
            </a:r>
            <a:endParaRPr lang="es-ES" sz="1400" dirty="0" smtClean="0"/>
          </a:p>
          <a:p>
            <a:r>
              <a:rPr lang="es-ES" sz="1400" dirty="0" err="1" smtClean="0"/>
              <a:t>Volcans</a:t>
            </a:r>
            <a:r>
              <a:rPr lang="es-ES" sz="1400" dirty="0" smtClean="0"/>
              <a:t>, </a:t>
            </a:r>
            <a:r>
              <a:rPr lang="es-ES" sz="1400" dirty="0" err="1" smtClean="0"/>
              <a:t>terratrèmols</a:t>
            </a:r>
            <a:r>
              <a:rPr lang="es-ES" sz="1400" dirty="0" smtClean="0"/>
              <a:t> i </a:t>
            </a:r>
            <a:r>
              <a:rPr lang="es-ES" sz="1400" dirty="0" err="1" smtClean="0"/>
              <a:t>huracans</a:t>
            </a:r>
            <a:r>
              <a:rPr lang="es-ES" sz="1400" dirty="0" smtClean="0"/>
              <a:t> </a:t>
            </a:r>
            <a:r>
              <a:rPr lang="es-ES" sz="1400" dirty="0" err="1" smtClean="0"/>
              <a:t>com</a:t>
            </a:r>
            <a:r>
              <a:rPr lang="es-ES" sz="1400" dirty="0" smtClean="0"/>
              <a:t> a </a:t>
            </a:r>
            <a:r>
              <a:rPr lang="es-ES" sz="1400" dirty="0" err="1" smtClean="0"/>
              <a:t>resposta</a:t>
            </a:r>
            <a:r>
              <a:rPr lang="es-ES" sz="1400" dirty="0" smtClean="0"/>
              <a:t> de la Terra a les </a:t>
            </a:r>
            <a:r>
              <a:rPr lang="es-ES" sz="1400" dirty="0" err="1" smtClean="0"/>
              <a:t>nostres</a:t>
            </a:r>
            <a:r>
              <a:rPr lang="es-ES" sz="1400" dirty="0" smtClean="0"/>
              <a:t> </a:t>
            </a:r>
            <a:r>
              <a:rPr lang="es-ES" sz="1400" dirty="0" err="1" smtClean="0"/>
              <a:t>actuacions</a:t>
            </a:r>
            <a:r>
              <a:rPr lang="es-ES" sz="1400" dirty="0" smtClean="0"/>
              <a:t>.</a:t>
            </a:r>
          </a:p>
          <a:p>
            <a:r>
              <a:rPr lang="es-ES" sz="1400" dirty="0" err="1" smtClean="0"/>
              <a:t>Geometria</a:t>
            </a:r>
            <a:r>
              <a:rPr lang="es-ES" sz="1400" dirty="0" smtClean="0"/>
              <a:t> celeste i </a:t>
            </a:r>
            <a:r>
              <a:rPr lang="es-ES" sz="1400" dirty="0" err="1" smtClean="0"/>
              <a:t>explicacions</a:t>
            </a:r>
            <a:r>
              <a:rPr lang="es-ES" sz="1400" dirty="0" smtClean="0"/>
              <a:t> </a:t>
            </a:r>
            <a:r>
              <a:rPr lang="es-ES" sz="1400" dirty="0" err="1" smtClean="0"/>
              <a:t>intuïtives</a:t>
            </a:r>
            <a:r>
              <a:rPr lang="es-ES" sz="1400" dirty="0" smtClean="0"/>
              <a:t> </a:t>
            </a:r>
            <a:r>
              <a:rPr lang="es-ES" sz="1400" dirty="0" err="1" smtClean="0"/>
              <a:t>amb</a:t>
            </a:r>
            <a:r>
              <a:rPr lang="es-ES" sz="1400" dirty="0" smtClean="0"/>
              <a:t> perspectiva </a:t>
            </a:r>
            <a:r>
              <a:rPr lang="es-ES" sz="1400" dirty="0" err="1" smtClean="0"/>
              <a:t>antropocèntrica</a:t>
            </a:r>
            <a:r>
              <a:rPr lang="es-ES" sz="1400" dirty="0" smtClean="0"/>
              <a:t>. (</a:t>
            </a:r>
            <a:r>
              <a:rPr lang="es-ES" sz="1400" dirty="0" err="1" smtClean="0"/>
              <a:t>bòveda</a:t>
            </a:r>
            <a:r>
              <a:rPr lang="es-ES" sz="1400" dirty="0" smtClean="0"/>
              <a:t> celeste </a:t>
            </a:r>
            <a:r>
              <a:rPr lang="es-ES" sz="1400" dirty="0" err="1" smtClean="0"/>
              <a:t>amb</a:t>
            </a:r>
            <a:r>
              <a:rPr lang="es-ES" sz="1400" dirty="0" smtClean="0"/>
              <a:t> estrelles </a:t>
            </a:r>
            <a:r>
              <a:rPr lang="es-ES" sz="1400" dirty="0" err="1" smtClean="0"/>
              <a:t>fixes</a:t>
            </a:r>
            <a:r>
              <a:rPr lang="es-ES" sz="1400" dirty="0" smtClean="0"/>
              <a:t>, el «</a:t>
            </a:r>
            <a:r>
              <a:rPr lang="es-ES" sz="1400" dirty="0" err="1" smtClean="0"/>
              <a:t>punt</a:t>
            </a:r>
            <a:r>
              <a:rPr lang="es-ES" sz="1400" dirty="0" smtClean="0"/>
              <a:t>» per </a:t>
            </a:r>
            <a:r>
              <a:rPr lang="es-ES" sz="1400" dirty="0" err="1" smtClean="0"/>
              <a:t>on</a:t>
            </a:r>
            <a:r>
              <a:rPr lang="es-ES" sz="1400" dirty="0" smtClean="0"/>
              <a:t> </a:t>
            </a:r>
            <a:r>
              <a:rPr lang="es-ES" sz="1400" dirty="0" err="1" smtClean="0"/>
              <a:t>surt</a:t>
            </a:r>
            <a:r>
              <a:rPr lang="es-ES" sz="1400" dirty="0" smtClean="0"/>
              <a:t> el sol, temperatura  </a:t>
            </a:r>
            <a:r>
              <a:rPr lang="es-ES" sz="1400" dirty="0"/>
              <a:t>r</a:t>
            </a:r>
            <a:r>
              <a:rPr lang="es-ES" sz="1400" dirty="0" smtClean="0"/>
              <a:t>elacionada </a:t>
            </a:r>
            <a:r>
              <a:rPr lang="es-ES" sz="1400" dirty="0" err="1" smtClean="0"/>
              <a:t>amb</a:t>
            </a:r>
            <a:r>
              <a:rPr lang="es-ES" sz="1400" dirty="0" smtClean="0"/>
              <a:t> </a:t>
            </a:r>
            <a:r>
              <a:rPr lang="es-ES" sz="1400" dirty="0" err="1" smtClean="0"/>
              <a:t>distància</a:t>
            </a:r>
            <a:r>
              <a:rPr lang="es-ES" sz="1400" dirty="0" smtClean="0"/>
              <a:t> al Sol)</a:t>
            </a:r>
          </a:p>
          <a:p>
            <a:r>
              <a:rPr lang="es-ES" sz="1400" dirty="0"/>
              <a:t>El </a:t>
            </a:r>
            <a:r>
              <a:rPr lang="es-ES" sz="1400" dirty="0" err="1"/>
              <a:t>forat</a:t>
            </a:r>
            <a:r>
              <a:rPr lang="es-ES" sz="1400" dirty="0"/>
              <a:t> de </a:t>
            </a:r>
            <a:r>
              <a:rPr lang="es-ES" sz="1400" dirty="0" err="1"/>
              <a:t>l’atmosfera</a:t>
            </a:r>
            <a:r>
              <a:rPr lang="es-ES" sz="1400" dirty="0"/>
              <a:t> i </a:t>
            </a:r>
            <a:r>
              <a:rPr lang="es-ES" sz="1400" dirty="0" err="1"/>
              <a:t>l’efecte</a:t>
            </a:r>
            <a:r>
              <a:rPr lang="es-ES" sz="1400" dirty="0"/>
              <a:t> </a:t>
            </a:r>
            <a:r>
              <a:rPr lang="es-ES" sz="1400" dirty="0" err="1"/>
              <a:t>hivernacle</a:t>
            </a:r>
            <a:endParaRPr lang="es-ES" sz="1400" dirty="0"/>
          </a:p>
          <a:p>
            <a:r>
              <a:rPr lang="es-ES" sz="1400" dirty="0" smtClean="0"/>
              <a:t>L’ADN </a:t>
            </a:r>
            <a:r>
              <a:rPr lang="es-ES" sz="1400" dirty="0" err="1" smtClean="0"/>
              <a:t>dels</a:t>
            </a:r>
            <a:r>
              <a:rPr lang="es-ES" sz="1400" dirty="0" smtClean="0"/>
              <a:t> </a:t>
            </a:r>
            <a:r>
              <a:rPr lang="es-ES" sz="1400" dirty="0" err="1" smtClean="0"/>
              <a:t>aliments</a:t>
            </a:r>
            <a:r>
              <a:rPr lang="es-ES" sz="1400" dirty="0" smtClean="0"/>
              <a:t> </a:t>
            </a:r>
            <a:r>
              <a:rPr lang="es-ES" sz="1400" dirty="0" err="1" smtClean="0"/>
              <a:t>transgènics</a:t>
            </a:r>
            <a:r>
              <a:rPr lang="es-ES" sz="1400" dirty="0" smtClean="0"/>
              <a:t> </a:t>
            </a:r>
            <a:r>
              <a:rPr lang="es-ES" sz="1400" dirty="0"/>
              <a:t> </a:t>
            </a:r>
            <a:r>
              <a:rPr lang="es-ES" sz="1400" dirty="0" smtClean="0"/>
              <a:t>afecta la </a:t>
            </a:r>
            <a:r>
              <a:rPr lang="es-ES" sz="1400" dirty="0" err="1" smtClean="0"/>
              <a:t>salut</a:t>
            </a:r>
            <a:r>
              <a:rPr lang="es-ES" sz="1400" dirty="0" smtClean="0"/>
              <a:t> </a:t>
            </a:r>
            <a:r>
              <a:rPr lang="es-ES" sz="1400" dirty="0" err="1" smtClean="0"/>
              <a:t>dels</a:t>
            </a:r>
            <a:r>
              <a:rPr lang="es-ES" sz="1400" dirty="0" smtClean="0"/>
              <a:t> </a:t>
            </a:r>
            <a:r>
              <a:rPr lang="es-ES" sz="1400" dirty="0" err="1" smtClean="0"/>
              <a:t>humans</a:t>
            </a:r>
            <a:endParaRPr lang="es-ES" sz="1400" dirty="0" smtClean="0"/>
          </a:p>
          <a:p>
            <a:r>
              <a:rPr lang="es-ES" sz="1400" dirty="0" err="1" smtClean="0"/>
              <a:t>Errors</a:t>
            </a:r>
            <a:r>
              <a:rPr lang="es-ES" sz="1400" dirty="0" smtClean="0"/>
              <a:t> </a:t>
            </a:r>
            <a:r>
              <a:rPr lang="es-ES" sz="1400" dirty="0" err="1"/>
              <a:t>induïts</a:t>
            </a:r>
            <a:r>
              <a:rPr lang="es-ES" sz="1400" dirty="0"/>
              <a:t> per </a:t>
            </a:r>
            <a:r>
              <a:rPr lang="es-ES" sz="1400" dirty="0" err="1"/>
              <a:t>l’escala</a:t>
            </a:r>
            <a:r>
              <a:rPr lang="es-ES" sz="1400" dirty="0"/>
              <a:t>,  la perspectiva, o el </a:t>
            </a:r>
            <a:r>
              <a:rPr lang="es-ES" sz="1400" dirty="0" err="1"/>
              <a:t>nivell</a:t>
            </a:r>
            <a:r>
              <a:rPr lang="es-ES" sz="1400" dirty="0"/>
              <a:t> de </a:t>
            </a:r>
            <a:r>
              <a:rPr lang="es-ES" sz="1400" dirty="0" err="1" smtClean="0"/>
              <a:t>simplificació</a:t>
            </a:r>
            <a:r>
              <a:rPr lang="es-ES" sz="1400" dirty="0" smtClean="0"/>
              <a:t> en  </a:t>
            </a:r>
            <a:r>
              <a:rPr lang="es-ES" sz="1400" dirty="0" err="1" smtClean="0"/>
              <a:t>representacions</a:t>
            </a:r>
            <a:r>
              <a:rPr lang="es-ES" sz="1400" dirty="0" smtClean="0"/>
              <a:t>  </a:t>
            </a:r>
            <a:r>
              <a:rPr lang="es-ES" sz="1400" dirty="0" err="1" smtClean="0"/>
              <a:t>gràfiques</a:t>
            </a:r>
            <a:r>
              <a:rPr lang="es-ES" sz="1400" dirty="0" smtClean="0"/>
              <a:t>, </a:t>
            </a:r>
            <a:r>
              <a:rPr lang="es-ES" sz="1400" dirty="0" err="1" smtClean="0"/>
              <a:t>animacions</a:t>
            </a:r>
            <a:r>
              <a:rPr lang="es-ES" sz="1400" dirty="0" smtClean="0"/>
              <a:t>, </a:t>
            </a:r>
            <a:r>
              <a:rPr lang="es-ES" sz="1400" dirty="0" err="1" smtClean="0"/>
              <a:t>applets</a:t>
            </a:r>
            <a:r>
              <a:rPr lang="es-ES" sz="1400" dirty="0" smtClean="0"/>
              <a:t>, </a:t>
            </a:r>
            <a:r>
              <a:rPr lang="es-ES" sz="1400" dirty="0" err="1" smtClean="0"/>
              <a:t>ginys</a:t>
            </a:r>
            <a:r>
              <a:rPr lang="es-ES" sz="1400" dirty="0" smtClean="0"/>
              <a:t>, etc</a:t>
            </a:r>
            <a:r>
              <a:rPr lang="es-ES" sz="1400" dirty="0"/>
              <a:t>.</a:t>
            </a:r>
            <a:r>
              <a:rPr lang="es-ES" sz="1400" dirty="0" smtClean="0"/>
              <a:t>  </a:t>
            </a:r>
            <a:endParaRPr lang="es-ES" dirty="0" smtClean="0"/>
          </a:p>
          <a:p>
            <a:endParaRPr lang="es-ES" dirty="0" smtClean="0"/>
          </a:p>
        </p:txBody>
      </p:sp>
    </p:spTree>
    <p:extLst>
      <p:ext uri="{BB962C8B-B14F-4D97-AF65-F5344CB8AC3E}">
        <p14:creationId xmlns:p14="http://schemas.microsoft.com/office/powerpoint/2010/main" val="2484917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geografiabatxillerat.files.wordpress.com/2014/10/temperatures-mitjanes-gener-cat-2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210" y="860811"/>
            <a:ext cx="1711451" cy="19265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t d'imatges de mapa del temps avu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132" y="1052142"/>
            <a:ext cx="2132964" cy="165618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t d'imatges de models atòmic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2021" y="2907239"/>
            <a:ext cx="1799314" cy="2461257"/>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3060372" y="260647"/>
            <a:ext cx="2808312" cy="461665"/>
          </a:xfrm>
          <a:prstGeom prst="rect">
            <a:avLst/>
          </a:prstGeom>
          <a:noFill/>
        </p:spPr>
        <p:txBody>
          <a:bodyPr wrap="square" rtlCol="0">
            <a:spAutoFit/>
          </a:bodyPr>
          <a:lstStyle/>
          <a:p>
            <a:pPr algn="ctr"/>
            <a:r>
              <a:rPr lang="es-ES" sz="2400" b="1" dirty="0" err="1" smtClean="0"/>
              <a:t>Models</a:t>
            </a:r>
            <a:endParaRPr lang="es-ES" sz="2400" b="1" dirty="0"/>
          </a:p>
        </p:txBody>
      </p:sp>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048" y="4904084"/>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8005" y="5363375"/>
            <a:ext cx="3204356" cy="811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Resultat d'imatges de estructura de silica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2673" y="930087"/>
            <a:ext cx="3019351" cy="16397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Resultat d'imatges de sistema solar para colorea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888" y="3054618"/>
            <a:ext cx="2538417" cy="15878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Resultat d'imatges de arco iris grim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0177" y="2928596"/>
            <a:ext cx="2285171" cy="1713878"/>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060372" y="2935214"/>
            <a:ext cx="1223596" cy="523220"/>
          </a:xfrm>
          <a:prstGeom prst="rect">
            <a:avLst/>
          </a:prstGeom>
          <a:noFill/>
        </p:spPr>
        <p:txBody>
          <a:bodyPr wrap="square" rtlCol="0">
            <a:spAutoFit/>
          </a:bodyPr>
          <a:lstStyle/>
          <a:p>
            <a:r>
              <a:rPr lang="es-ES" sz="1400" dirty="0" smtClean="0">
                <a:solidFill>
                  <a:srgbClr val="FF0000"/>
                </a:solidFill>
              </a:rPr>
              <a:t>Comuniquen ide</a:t>
            </a:r>
            <a:r>
              <a:rPr lang="es-ES" sz="1400" dirty="0" smtClean="0">
                <a:solidFill>
                  <a:srgbClr val="FF0000"/>
                </a:solidFill>
              </a:rPr>
              <a:t>es </a:t>
            </a:r>
            <a:r>
              <a:rPr lang="es-ES" sz="1400" dirty="0" err="1" smtClean="0">
                <a:solidFill>
                  <a:srgbClr val="FF0000"/>
                </a:solidFill>
              </a:rPr>
              <a:t>errònies</a:t>
            </a:r>
            <a:endParaRPr lang="es-ES" sz="1400" dirty="0">
              <a:solidFill>
                <a:srgbClr val="FF0000"/>
              </a:solidFill>
            </a:endParaRPr>
          </a:p>
        </p:txBody>
      </p:sp>
      <p:sp>
        <p:nvSpPr>
          <p:cNvPr id="7" name="6 CuadroTexto"/>
          <p:cNvSpPr txBox="1"/>
          <p:nvPr/>
        </p:nvSpPr>
        <p:spPr>
          <a:xfrm>
            <a:off x="6372200" y="4380864"/>
            <a:ext cx="1045099" cy="523220"/>
          </a:xfrm>
          <a:prstGeom prst="rect">
            <a:avLst/>
          </a:prstGeom>
          <a:noFill/>
        </p:spPr>
        <p:txBody>
          <a:bodyPr wrap="square" rtlCol="0">
            <a:spAutoFit/>
          </a:bodyPr>
          <a:lstStyle/>
          <a:p>
            <a:r>
              <a:rPr lang="es-ES" sz="1400" dirty="0" err="1" smtClean="0">
                <a:solidFill>
                  <a:schemeClr val="accent1">
                    <a:lumMod val="75000"/>
                  </a:schemeClr>
                </a:solidFill>
              </a:rPr>
              <a:t>Successió</a:t>
            </a:r>
            <a:r>
              <a:rPr lang="es-ES" sz="1400" dirty="0" smtClean="0">
                <a:solidFill>
                  <a:schemeClr val="accent1">
                    <a:lumMod val="75000"/>
                  </a:schemeClr>
                </a:solidFill>
              </a:rPr>
              <a:t> de </a:t>
            </a:r>
            <a:r>
              <a:rPr lang="es-ES" sz="1400" dirty="0" err="1" smtClean="0">
                <a:solidFill>
                  <a:schemeClr val="accent1">
                    <a:lumMod val="75000"/>
                  </a:schemeClr>
                </a:solidFill>
              </a:rPr>
              <a:t>models</a:t>
            </a:r>
            <a:endParaRPr lang="es-ES" sz="1400" dirty="0">
              <a:solidFill>
                <a:schemeClr val="accent1">
                  <a:lumMod val="75000"/>
                </a:schemeClr>
              </a:solidFill>
            </a:endParaRPr>
          </a:p>
        </p:txBody>
      </p:sp>
      <p:sp>
        <p:nvSpPr>
          <p:cNvPr id="8" name="7 CuadroTexto"/>
          <p:cNvSpPr txBox="1"/>
          <p:nvPr/>
        </p:nvSpPr>
        <p:spPr>
          <a:xfrm>
            <a:off x="1261093" y="791587"/>
            <a:ext cx="2800333" cy="276999"/>
          </a:xfrm>
          <a:prstGeom prst="rect">
            <a:avLst/>
          </a:prstGeom>
          <a:noFill/>
        </p:spPr>
        <p:txBody>
          <a:bodyPr wrap="square" rtlCol="0">
            <a:spAutoFit/>
          </a:bodyPr>
          <a:lstStyle/>
          <a:p>
            <a:r>
              <a:rPr lang="es-ES" sz="1200" dirty="0" err="1" smtClean="0">
                <a:solidFill>
                  <a:schemeClr val="accent3">
                    <a:lumMod val="50000"/>
                  </a:schemeClr>
                </a:solidFill>
              </a:rPr>
              <a:t>Nivell</a:t>
            </a:r>
            <a:r>
              <a:rPr lang="es-ES" sz="1200" dirty="0" smtClean="0">
                <a:solidFill>
                  <a:schemeClr val="accent3">
                    <a:lumMod val="50000"/>
                  </a:schemeClr>
                </a:solidFill>
              </a:rPr>
              <a:t> de </a:t>
            </a:r>
            <a:r>
              <a:rPr lang="es-ES" sz="1200" dirty="0" err="1" smtClean="0">
                <a:solidFill>
                  <a:schemeClr val="accent3">
                    <a:lumMod val="50000"/>
                  </a:schemeClr>
                </a:solidFill>
              </a:rPr>
              <a:t>comprensió</a:t>
            </a:r>
            <a:r>
              <a:rPr lang="es-ES" sz="1200" dirty="0" smtClean="0">
                <a:solidFill>
                  <a:schemeClr val="accent3">
                    <a:lumMod val="50000"/>
                  </a:schemeClr>
                </a:solidFill>
              </a:rPr>
              <a:t> popular </a:t>
            </a:r>
            <a:r>
              <a:rPr lang="es-ES" sz="1200" dirty="0" err="1" smtClean="0">
                <a:solidFill>
                  <a:schemeClr val="accent3">
                    <a:lumMod val="50000"/>
                  </a:schemeClr>
                </a:solidFill>
              </a:rPr>
              <a:t>acceptable</a:t>
            </a:r>
            <a:endParaRPr lang="es-ES" sz="1200" dirty="0">
              <a:solidFill>
                <a:schemeClr val="accent3">
                  <a:lumMod val="50000"/>
                </a:schemeClr>
              </a:solidFill>
            </a:endParaRPr>
          </a:p>
        </p:txBody>
      </p:sp>
      <p:sp>
        <p:nvSpPr>
          <p:cNvPr id="9" name="8 CuadroTexto"/>
          <p:cNvSpPr txBox="1"/>
          <p:nvPr/>
        </p:nvSpPr>
        <p:spPr>
          <a:xfrm>
            <a:off x="3060372" y="5368496"/>
            <a:ext cx="983573" cy="461665"/>
          </a:xfrm>
          <a:prstGeom prst="rect">
            <a:avLst/>
          </a:prstGeom>
          <a:noFill/>
        </p:spPr>
        <p:txBody>
          <a:bodyPr wrap="square" rtlCol="0">
            <a:spAutoFit/>
          </a:bodyPr>
          <a:lstStyle/>
          <a:p>
            <a:r>
              <a:rPr lang="es-ES" sz="1200" dirty="0" err="1" smtClean="0"/>
              <a:t>Alt</a:t>
            </a:r>
            <a:r>
              <a:rPr lang="es-ES" sz="1200" dirty="0" smtClean="0"/>
              <a:t> </a:t>
            </a:r>
            <a:r>
              <a:rPr lang="es-ES" sz="1200" dirty="0" err="1" smtClean="0"/>
              <a:t>nivell</a:t>
            </a:r>
            <a:r>
              <a:rPr lang="es-ES" sz="1200" dirty="0" smtClean="0"/>
              <a:t> </a:t>
            </a:r>
            <a:r>
              <a:rPr lang="es-ES" sz="1200" dirty="0" err="1" smtClean="0"/>
              <a:t>d’abstracció</a:t>
            </a:r>
            <a:endParaRPr lang="es-ES" sz="1200" dirty="0"/>
          </a:p>
        </p:txBody>
      </p:sp>
      <p:sp>
        <p:nvSpPr>
          <p:cNvPr id="10" name="9 CuadroTexto"/>
          <p:cNvSpPr txBox="1"/>
          <p:nvPr/>
        </p:nvSpPr>
        <p:spPr>
          <a:xfrm>
            <a:off x="6102305" y="2569827"/>
            <a:ext cx="3070777" cy="276999"/>
          </a:xfrm>
          <a:prstGeom prst="rect">
            <a:avLst/>
          </a:prstGeom>
          <a:noFill/>
        </p:spPr>
        <p:txBody>
          <a:bodyPr wrap="square" rtlCol="0">
            <a:spAutoFit/>
          </a:bodyPr>
          <a:lstStyle/>
          <a:p>
            <a:r>
              <a:rPr lang="es-ES" sz="1200" dirty="0" smtClean="0"/>
              <a:t>Estructura </a:t>
            </a:r>
            <a:r>
              <a:rPr lang="es-ES" sz="1200" dirty="0" err="1" smtClean="0"/>
              <a:t>nanoscòpica</a:t>
            </a:r>
            <a:r>
              <a:rPr lang="es-ES" sz="1200" dirty="0" smtClean="0"/>
              <a:t>,  fórmula,  </a:t>
            </a:r>
            <a:r>
              <a:rPr lang="es-ES" sz="1200" dirty="0" err="1" smtClean="0"/>
              <a:t>propietats</a:t>
            </a:r>
            <a:endParaRPr lang="es-ES" sz="1200" dirty="0"/>
          </a:p>
        </p:txBody>
      </p:sp>
    </p:spTree>
    <p:extLst>
      <p:ext uri="{BB962C8B-B14F-4D97-AF65-F5344CB8AC3E}">
        <p14:creationId xmlns:p14="http://schemas.microsoft.com/office/powerpoint/2010/main" val="1412747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mans.files.wordpress.com/2010/12/cartell-fqub-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17" y="169590"/>
            <a:ext cx="3053862" cy="455555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564" y="183743"/>
            <a:ext cx="2850604" cy="4541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ttp://www.uab.cat/Imatge/937/37/cartell_quimica_TR_portada,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183743"/>
            <a:ext cx="2592288" cy="4584855"/>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00717" y="4978042"/>
            <a:ext cx="5767427" cy="1200329"/>
          </a:xfrm>
          <a:prstGeom prst="rect">
            <a:avLst/>
          </a:prstGeom>
          <a:noFill/>
        </p:spPr>
        <p:txBody>
          <a:bodyPr wrap="square" rtlCol="0">
            <a:spAutoFit/>
          </a:bodyPr>
          <a:lstStyle/>
          <a:p>
            <a:r>
              <a:rPr lang="es-ES" dirty="0" err="1" smtClean="0"/>
              <a:t>Comentats</a:t>
            </a:r>
            <a:r>
              <a:rPr lang="es-ES" dirty="0" smtClean="0"/>
              <a:t> per </a:t>
            </a:r>
            <a:r>
              <a:rPr lang="es-ES" dirty="0" err="1" smtClean="0"/>
              <a:t>Claudi</a:t>
            </a:r>
            <a:r>
              <a:rPr lang="es-ES" dirty="0" smtClean="0"/>
              <a:t> </a:t>
            </a:r>
            <a:r>
              <a:rPr lang="es-ES" dirty="0" err="1" smtClean="0"/>
              <a:t>Mans</a:t>
            </a:r>
            <a:r>
              <a:rPr lang="es-ES" dirty="0" smtClean="0"/>
              <a:t>:</a:t>
            </a:r>
          </a:p>
          <a:p>
            <a:r>
              <a:rPr lang="es-ES" dirty="0">
                <a:hlinkClick r:id="rId5"/>
              </a:rPr>
              <a:t>https://cmans.wordpress.com/2010/12/27/2011-any-de-la-quimica-i-del-precios-melic-dels-quimics</a:t>
            </a:r>
            <a:endParaRPr lang="es-ES" dirty="0" smtClean="0"/>
          </a:p>
          <a:p>
            <a:endParaRPr lang="es-ES" dirty="0"/>
          </a:p>
        </p:txBody>
      </p:sp>
    </p:spTree>
    <p:extLst>
      <p:ext uri="{BB962C8B-B14F-4D97-AF65-F5344CB8AC3E}">
        <p14:creationId xmlns:p14="http://schemas.microsoft.com/office/powerpoint/2010/main" val="1975646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2233</TotalTime>
  <Words>1743</Words>
  <Application>Microsoft Office PowerPoint</Application>
  <PresentationFormat>Presentación en pantalla (4:3)</PresentationFormat>
  <Paragraphs>198</Paragraphs>
  <Slides>22</Slides>
  <Notes>0</Notes>
  <HiddenSlides>3</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 Del rigor en la comunicació científica a la producció de materials educatius M. del Tura Puigvert Masó </vt:lpstr>
      <vt:lpstr>Esquema</vt:lpstr>
      <vt:lpstr>Lectura crítica d’un article</vt:lpstr>
      <vt:lpstr>Presentación de PowerPoint</vt:lpstr>
      <vt:lpstr>Presentación de PowerPoint</vt:lpstr>
      <vt:lpstr>Presentación de PowerPoint</vt:lpstr>
      <vt:lpstr>Metàfores, models, malentesos i idees controvertides</vt:lpstr>
      <vt:lpstr>Presentación de PowerPoint</vt:lpstr>
      <vt:lpstr>Presentación de PowerPoint</vt:lpstr>
      <vt:lpstr>Rigorositat </vt:lpstr>
      <vt:lpstr>Com aprenem ciències </vt:lpstr>
      <vt:lpstr>Quina ciència volem transmetre</vt:lpstr>
      <vt:lpstr>Sobre la naturalesa de la ciència</vt:lpstr>
      <vt:lpstr>Construcció en la frontera</vt:lpstr>
      <vt:lpstr>Converses frontereres Ciències, tecnologies, humanitats</vt:lpstr>
      <vt:lpstr>Activitats per nivells educatius (1)</vt:lpstr>
      <vt:lpstr>Activitats per nivells educatius (2)</vt:lpstr>
      <vt:lpstr>Activitats per nivells educatius (3)</vt:lpstr>
      <vt:lpstr>Activitats per nivells educatius (4)</vt:lpstr>
      <vt:lpstr>La funció dels docents en l’experimentació</vt:lpstr>
      <vt:lpstr>Bibliografia</vt:lpstr>
      <vt:lpstr>Agraïments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Admin</cp:lastModifiedBy>
  <cp:revision>138</cp:revision>
  <dcterms:created xsi:type="dcterms:W3CDTF">2016-08-27T09:47:26Z</dcterms:created>
  <dcterms:modified xsi:type="dcterms:W3CDTF">2016-09-14T18:51:29Z</dcterms:modified>
</cp:coreProperties>
</file>